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38"/>
  </p:notesMasterIdLst>
  <p:sldIdLst>
    <p:sldId id="322" r:id="rId3"/>
    <p:sldId id="258" r:id="rId4"/>
    <p:sldId id="4525" r:id="rId5"/>
    <p:sldId id="368" r:id="rId6"/>
    <p:sldId id="4524" r:id="rId7"/>
    <p:sldId id="4523" r:id="rId8"/>
    <p:sldId id="10599" r:id="rId9"/>
    <p:sldId id="10570" r:id="rId10"/>
    <p:sldId id="10600" r:id="rId11"/>
    <p:sldId id="10575" r:id="rId12"/>
    <p:sldId id="10639" r:id="rId13"/>
    <p:sldId id="10614" r:id="rId14"/>
    <p:sldId id="10573" r:id="rId15"/>
    <p:sldId id="10602" r:id="rId16"/>
    <p:sldId id="10612" r:id="rId17"/>
    <p:sldId id="10610" r:id="rId18"/>
    <p:sldId id="10611" r:id="rId19"/>
    <p:sldId id="10638" r:id="rId20"/>
    <p:sldId id="10606" r:id="rId21"/>
    <p:sldId id="733" r:id="rId22"/>
    <p:sldId id="10636" r:id="rId23"/>
    <p:sldId id="10579" r:id="rId24"/>
    <p:sldId id="10618" r:id="rId25"/>
    <p:sldId id="10625" r:id="rId26"/>
    <p:sldId id="10613" r:id="rId27"/>
    <p:sldId id="10637" r:id="rId28"/>
    <p:sldId id="326" r:id="rId29"/>
    <p:sldId id="10632" r:id="rId30"/>
    <p:sldId id="10643" r:id="rId31"/>
    <p:sldId id="10641" r:id="rId32"/>
    <p:sldId id="10593" r:id="rId33"/>
    <p:sldId id="10628" r:id="rId34"/>
    <p:sldId id="10595" r:id="rId35"/>
    <p:sldId id="4504" r:id="rId36"/>
    <p:sldId id="1064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0DB81B-08F2-1212-5631-F9AF1F298AA7}" name="Stolp, Haley (CDC/DDNID/NCCDPHP/DHDSP) (CTR)" initials="SH((" userId="S::vul4@cdc.gov::214a7995-4fe3-4a81-9406-0ebf1ff04cde" providerId="AD"/>
  <p188:author id="{3FC4043E-BDF9-5494-82B6-5E40B89D2657}" name="Wall, Hilary (CDC/DDNID/NCCDPHP/DHDSP)" initials="WH(" userId="S::ifx0@cdc.gov::e6d6d07a-edcf-4b45-8a38-f70b540e90f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Gross, Megan (CDC/DDNID/NCCDPHP/DHDSP)" initials="GM(" lastIdx="2" clrIdx="6">
    <p:extLst>
      <p:ext uri="{19B8F6BF-5375-455C-9EA6-DF929625EA0E}">
        <p15:presenceInfo xmlns:p15="http://schemas.microsoft.com/office/powerpoint/2012/main" userId="S::tin4@cdc.gov::3120ed1e-0d32-4bd0-b1ae-f5c5dbea5d8f" providerId="AD"/>
      </p:ext>
    </p:extLst>
  </p:cmAuthor>
  <p:cmAuthor id="1" name="Hannan, Judy (CDC/DDNID/NCCDPHP/DHDSP)" initials="HJ(" lastIdx="12" clrIdx="0">
    <p:extLst>
      <p:ext uri="{19B8F6BF-5375-455C-9EA6-DF929625EA0E}">
        <p15:presenceInfo xmlns:p15="http://schemas.microsoft.com/office/powerpoint/2012/main" userId="S::jat5@cdc.gov::7e623aee-d0dc-4c77-b478-fffd50a8d797" providerId="AD"/>
      </p:ext>
    </p:extLst>
  </p:cmAuthor>
  <p:cmAuthor id="2" name="Sells, Michael (CDC/DDNID/NCCDPHP/DHDSP)" initials="SM(" lastIdx="6" clrIdx="1">
    <p:extLst>
      <p:ext uri="{19B8F6BF-5375-455C-9EA6-DF929625EA0E}">
        <p15:presenceInfo xmlns:p15="http://schemas.microsoft.com/office/powerpoint/2012/main" userId="S::Znp1@cdc.gov::b629472e-ddec-4ffe-8d23-cc7f3de5f496" providerId="AD"/>
      </p:ext>
    </p:extLst>
  </p:cmAuthor>
  <p:cmAuthor id="3" name="Wright, Janet (CDC/DDNID/NCCDPHP/DHDSP)" initials="WJ(" lastIdx="11" clrIdx="2">
    <p:extLst>
      <p:ext uri="{19B8F6BF-5375-455C-9EA6-DF929625EA0E}">
        <p15:presenceInfo xmlns:p15="http://schemas.microsoft.com/office/powerpoint/2012/main" userId="S::vve7@cdc.gov::6b56a02f-3a05-44da-9589-fd658ea3e151" providerId="AD"/>
      </p:ext>
    </p:extLst>
  </p:cmAuthor>
  <p:cmAuthor id="4" name="Wall, Hilary (CDC/DDNID/NCCDPHP/DHDSP)" initials="WH(" lastIdx="20" clrIdx="3">
    <p:extLst>
      <p:ext uri="{19B8F6BF-5375-455C-9EA6-DF929625EA0E}">
        <p15:presenceInfo xmlns:p15="http://schemas.microsoft.com/office/powerpoint/2012/main" userId="S::ifx0@cdc.gov::e6d6d07a-edcf-4b45-8a38-f70b540e90f9" providerId="AD"/>
      </p:ext>
    </p:extLst>
  </p:cmAuthor>
  <p:cmAuthor id="5" name="Stolp, Haley (CDC/DDNID/NCCDPHP/DHDSP) (CTR)" initials="SH((" lastIdx="30" clrIdx="4">
    <p:extLst>
      <p:ext uri="{19B8F6BF-5375-455C-9EA6-DF929625EA0E}">
        <p15:presenceInfo xmlns:p15="http://schemas.microsoft.com/office/powerpoint/2012/main" userId="S::vul4@cdc.gov::214a7995-4fe3-4a81-9406-0ebf1ff04cde" providerId="AD"/>
      </p:ext>
    </p:extLst>
  </p:cmAuthor>
  <p:cmAuthor id="6" name="Tokieda, Natsuko (CDC/DDNID/NCCDPHP/DHDSP)" initials="TN(" lastIdx="13" clrIdx="5">
    <p:extLst>
      <p:ext uri="{19B8F6BF-5375-455C-9EA6-DF929625EA0E}">
        <p15:presenceInfo xmlns:p15="http://schemas.microsoft.com/office/powerpoint/2012/main" userId="S::oyj4@cdc.gov::5c15d49c-47f0-4894-817e-f354bd8b6c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37"/>
    <a:srgbClr val="EFE7E8"/>
    <a:srgbClr val="3366CC"/>
    <a:srgbClr val="FF9933"/>
    <a:srgbClr val="990033"/>
    <a:srgbClr val="DECBCD"/>
    <a:srgbClr val="CCFFCC"/>
    <a:srgbClr val="03498F"/>
    <a:srgbClr val="592B5E"/>
    <a:srgbClr val="3564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17537D-788C-4ECF-B659-7ED062A2BCDA}" v="2683" dt="2023-05-11T17:26:23.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0669" autoAdjust="0"/>
    <p:restoredTop sz="86375" autoAdjust="0"/>
  </p:normalViewPr>
  <p:slideViewPr>
    <p:cSldViewPr snapToGrid="0">
      <p:cViewPr varScale="1">
        <p:scale>
          <a:sx n="95" d="100"/>
          <a:sy n="95" d="100"/>
        </p:scale>
        <p:origin x="666" y="66"/>
      </p:cViewPr>
      <p:guideLst/>
    </p:cSldViewPr>
  </p:slideViewPr>
  <p:outlineViewPr>
    <p:cViewPr>
      <p:scale>
        <a:sx n="33" d="100"/>
        <a:sy n="33" d="100"/>
      </p:scale>
      <p:origin x="0" y="-549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s, Susan B. (CDC/DDNID/NCCDPHP/DHDSP) (CTR)" userId="3b6ba1d7-9313-4cb1-94d7-3307e0b11d10" providerId="ADAL" clId="{1517537D-788C-4ECF-B659-7ED062A2BCDA}"/>
    <pc:docChg chg="undo custSel modSld">
      <pc:chgData name="Davis, Susan B. (CDC/DDNID/NCCDPHP/DHDSP) (CTR)" userId="3b6ba1d7-9313-4cb1-94d7-3307e0b11d10" providerId="ADAL" clId="{1517537D-788C-4ECF-B659-7ED062A2BCDA}" dt="2023-05-11T17:26:23.712" v="9486"/>
      <pc:docMkLst>
        <pc:docMk/>
      </pc:docMkLst>
      <pc:sldChg chg="modSp">
        <pc:chgData name="Davis, Susan B. (CDC/DDNID/NCCDPHP/DHDSP) (CTR)" userId="3b6ba1d7-9313-4cb1-94d7-3307e0b11d10" providerId="ADAL" clId="{1517537D-788C-4ECF-B659-7ED062A2BCDA}" dt="2023-05-11T17:08:38.161" v="9354"/>
        <pc:sldMkLst>
          <pc:docMk/>
          <pc:sldMk cId="2270575269" sldId="258"/>
        </pc:sldMkLst>
        <pc:spChg chg="mod">
          <ac:chgData name="Davis, Susan B. (CDC/DDNID/NCCDPHP/DHDSP) (CTR)" userId="3b6ba1d7-9313-4cb1-94d7-3307e0b11d10" providerId="ADAL" clId="{1517537D-788C-4ECF-B659-7ED062A2BCDA}" dt="2023-05-11T17:08:34.648" v="9353"/>
          <ac:spMkLst>
            <pc:docMk/>
            <pc:sldMk cId="2270575269" sldId="258"/>
            <ac:spMk id="2" creationId="{00000000-0000-0000-0000-000000000000}"/>
          </ac:spMkLst>
        </pc:spChg>
        <pc:spChg chg="mod">
          <ac:chgData name="Davis, Susan B. (CDC/DDNID/NCCDPHP/DHDSP) (CTR)" userId="3b6ba1d7-9313-4cb1-94d7-3307e0b11d10" providerId="ADAL" clId="{1517537D-788C-4ECF-B659-7ED062A2BCDA}" dt="2023-05-11T17:08:38.161" v="9354"/>
          <ac:spMkLst>
            <pc:docMk/>
            <pc:sldMk cId="2270575269" sldId="258"/>
            <ac:spMk id="5" creationId="{00000000-0000-0000-0000-000000000000}"/>
          </ac:spMkLst>
        </pc:spChg>
      </pc:sldChg>
      <pc:sldChg chg="modSp mod">
        <pc:chgData name="Davis, Susan B. (CDC/DDNID/NCCDPHP/DHDSP) (CTR)" userId="3b6ba1d7-9313-4cb1-94d7-3307e0b11d10" providerId="ADAL" clId="{1517537D-788C-4ECF-B659-7ED062A2BCDA}" dt="2023-05-11T16:54:50.915" v="8622" actId="962"/>
        <pc:sldMkLst>
          <pc:docMk/>
          <pc:sldMk cId="171115263" sldId="326"/>
        </pc:sldMkLst>
        <pc:picChg chg="mod">
          <ac:chgData name="Davis, Susan B. (CDC/DDNID/NCCDPHP/DHDSP) (CTR)" userId="3b6ba1d7-9313-4cb1-94d7-3307e0b11d10" providerId="ADAL" clId="{1517537D-788C-4ECF-B659-7ED062A2BCDA}" dt="2023-05-11T16:54:04.665" v="8336" actId="962"/>
          <ac:picMkLst>
            <pc:docMk/>
            <pc:sldMk cId="171115263" sldId="326"/>
            <ac:picMk id="5" creationId="{00000000-0000-0000-0000-000000000000}"/>
          </ac:picMkLst>
        </pc:picChg>
        <pc:picChg chg="mod">
          <ac:chgData name="Davis, Susan B. (CDC/DDNID/NCCDPHP/DHDSP) (CTR)" userId="3b6ba1d7-9313-4cb1-94d7-3307e0b11d10" providerId="ADAL" clId="{1517537D-788C-4ECF-B659-7ED062A2BCDA}" dt="2023-05-11T16:54:50.915" v="8622" actId="962"/>
          <ac:picMkLst>
            <pc:docMk/>
            <pc:sldMk cId="171115263" sldId="326"/>
            <ac:picMk id="6" creationId="{00000000-0000-0000-0000-000000000000}"/>
          </ac:picMkLst>
        </pc:picChg>
      </pc:sldChg>
      <pc:sldChg chg="addSp delSp modSp mod">
        <pc:chgData name="Davis, Susan B. (CDC/DDNID/NCCDPHP/DHDSP) (CTR)" userId="3b6ba1d7-9313-4cb1-94d7-3307e0b11d10" providerId="ADAL" clId="{1517537D-788C-4ECF-B659-7ED062A2BCDA}" dt="2023-05-11T17:14:52.241" v="9367" actId="13244"/>
        <pc:sldMkLst>
          <pc:docMk/>
          <pc:sldMk cId="529773413" sldId="368"/>
        </pc:sldMkLst>
        <pc:spChg chg="add del mod">
          <ac:chgData name="Davis, Susan B. (CDC/DDNID/NCCDPHP/DHDSP) (CTR)" userId="3b6ba1d7-9313-4cb1-94d7-3307e0b11d10" providerId="ADAL" clId="{1517537D-788C-4ECF-B659-7ED062A2BCDA}" dt="2023-05-11T17:14:52.241" v="9367" actId="13244"/>
          <ac:spMkLst>
            <pc:docMk/>
            <pc:sldMk cId="529773413" sldId="368"/>
            <ac:spMk id="2" creationId="{BF8BEACA-A151-462F-B7F1-51E12D3FA122}"/>
          </ac:spMkLst>
        </pc:spChg>
        <pc:spChg chg="del">
          <ac:chgData name="Davis, Susan B. (CDC/DDNID/NCCDPHP/DHDSP) (CTR)" userId="3b6ba1d7-9313-4cb1-94d7-3307e0b11d10" providerId="ADAL" clId="{1517537D-788C-4ECF-B659-7ED062A2BCDA}" dt="2023-05-11T16:19:52.477" v="1597" actId="478"/>
          <ac:spMkLst>
            <pc:docMk/>
            <pc:sldMk cId="529773413" sldId="368"/>
            <ac:spMk id="24" creationId="{F7CB3D81-4F22-4539-B09C-F2DD0C48E5B5}"/>
          </ac:spMkLst>
        </pc:spChg>
        <pc:picChg chg="mod">
          <ac:chgData name="Davis, Susan B. (CDC/DDNID/NCCDPHP/DHDSP) (CTR)" userId="3b6ba1d7-9313-4cb1-94d7-3307e0b11d10" providerId="ADAL" clId="{1517537D-788C-4ECF-B659-7ED062A2BCDA}" dt="2023-05-11T16:17:47.185" v="910" actId="962"/>
          <ac:picMkLst>
            <pc:docMk/>
            <pc:sldMk cId="529773413" sldId="368"/>
            <ac:picMk id="12" creationId="{1972C2A7-3318-4303-8B7E-6A5B3FD3E46B}"/>
          </ac:picMkLst>
        </pc:picChg>
        <pc:picChg chg="mod">
          <ac:chgData name="Davis, Susan B. (CDC/DDNID/NCCDPHP/DHDSP) (CTR)" userId="3b6ba1d7-9313-4cb1-94d7-3307e0b11d10" providerId="ADAL" clId="{1517537D-788C-4ECF-B659-7ED062A2BCDA}" dt="2023-05-11T16:19:39.965" v="1596" actId="962"/>
          <ac:picMkLst>
            <pc:docMk/>
            <pc:sldMk cId="529773413" sldId="368"/>
            <ac:picMk id="19" creationId="{5BEC221F-7685-4E3D-9FA6-B4D2BF04E011}"/>
          </ac:picMkLst>
        </pc:picChg>
      </pc:sldChg>
      <pc:sldChg chg="addSp delSp modSp mod">
        <pc:chgData name="Davis, Susan B. (CDC/DDNID/NCCDPHP/DHDSP) (CTR)" userId="3b6ba1d7-9313-4cb1-94d7-3307e0b11d10" providerId="ADAL" clId="{1517537D-788C-4ECF-B659-7ED062A2BCDA}" dt="2023-05-11T16:45:29.141" v="6324" actId="962"/>
        <pc:sldMkLst>
          <pc:docMk/>
          <pc:sldMk cId="1832024382" sldId="733"/>
        </pc:sldMkLst>
        <pc:spChg chg="mod">
          <ac:chgData name="Davis, Susan B. (CDC/DDNID/NCCDPHP/DHDSP) (CTR)" userId="3b6ba1d7-9313-4cb1-94d7-3307e0b11d10" providerId="ADAL" clId="{1517537D-788C-4ECF-B659-7ED062A2BCDA}" dt="2023-05-11T16:45:18.785" v="6306" actId="962"/>
          <ac:spMkLst>
            <pc:docMk/>
            <pc:sldMk cId="1832024382" sldId="733"/>
            <ac:spMk id="5" creationId="{AA281595-DF96-4255-AA73-71C7CC786986}"/>
          </ac:spMkLst>
        </pc:spChg>
        <pc:spChg chg="add del mod">
          <ac:chgData name="Davis, Susan B. (CDC/DDNID/NCCDPHP/DHDSP) (CTR)" userId="3b6ba1d7-9313-4cb1-94d7-3307e0b11d10" providerId="ADAL" clId="{1517537D-788C-4ECF-B659-7ED062A2BCDA}" dt="2023-05-11T16:45:29.141" v="6324" actId="962"/>
          <ac:spMkLst>
            <pc:docMk/>
            <pc:sldMk cId="1832024382" sldId="733"/>
            <ac:spMk id="10" creationId="{6BCE6DA3-9D6D-4461-801D-371C83368610}"/>
          </ac:spMkLst>
        </pc:spChg>
        <pc:spChg chg="add del mod">
          <ac:chgData name="Davis, Susan B. (CDC/DDNID/NCCDPHP/DHDSP) (CTR)" userId="3b6ba1d7-9313-4cb1-94d7-3307e0b11d10" providerId="ADAL" clId="{1517537D-788C-4ECF-B659-7ED062A2BCDA}" dt="2023-05-11T16:44:54.429" v="6286" actId="962"/>
          <ac:spMkLst>
            <pc:docMk/>
            <pc:sldMk cId="1832024382" sldId="733"/>
            <ac:spMk id="12" creationId="{8EF484A9-9EDB-4E6C-BDBE-B74849E7C3B8}"/>
          </ac:spMkLst>
        </pc:spChg>
        <pc:picChg chg="mod">
          <ac:chgData name="Davis, Susan B. (CDC/DDNID/NCCDPHP/DHDSP) (CTR)" userId="3b6ba1d7-9313-4cb1-94d7-3307e0b11d10" providerId="ADAL" clId="{1517537D-788C-4ECF-B659-7ED062A2BCDA}" dt="2023-05-11T16:44:34.637" v="6266" actId="962"/>
          <ac:picMkLst>
            <pc:docMk/>
            <pc:sldMk cId="1832024382" sldId="733"/>
            <ac:picMk id="11" creationId="{65C02035-846E-43E3-B05F-3764D5358F0D}"/>
          </ac:picMkLst>
        </pc:picChg>
      </pc:sldChg>
      <pc:sldChg chg="modSp">
        <pc:chgData name="Davis, Susan B. (CDC/DDNID/NCCDPHP/DHDSP) (CTR)" userId="3b6ba1d7-9313-4cb1-94d7-3307e0b11d10" providerId="ADAL" clId="{1517537D-788C-4ECF-B659-7ED062A2BCDA}" dt="2023-05-11T17:25:44.010" v="9478"/>
        <pc:sldMkLst>
          <pc:docMk/>
          <pc:sldMk cId="3408687430" sldId="4504"/>
        </pc:sldMkLst>
        <pc:spChg chg="mod">
          <ac:chgData name="Davis, Susan B. (CDC/DDNID/NCCDPHP/DHDSP) (CTR)" userId="3b6ba1d7-9313-4cb1-94d7-3307e0b11d10" providerId="ADAL" clId="{1517537D-788C-4ECF-B659-7ED062A2BCDA}" dt="2023-05-11T17:25:44.010" v="9478"/>
          <ac:spMkLst>
            <pc:docMk/>
            <pc:sldMk cId="3408687430" sldId="4504"/>
            <ac:spMk id="3" creationId="{B8A37B15-7522-45A3-AC68-3CC69CBDD84D}"/>
          </ac:spMkLst>
        </pc:spChg>
      </pc:sldChg>
      <pc:sldChg chg="modSp mod">
        <pc:chgData name="Davis, Susan B. (CDC/DDNID/NCCDPHP/DHDSP) (CTR)" userId="3b6ba1d7-9313-4cb1-94d7-3307e0b11d10" providerId="ADAL" clId="{1517537D-788C-4ECF-B659-7ED062A2BCDA}" dt="2023-05-11T17:16:26.175" v="9381" actId="167"/>
        <pc:sldMkLst>
          <pc:docMk/>
          <pc:sldMk cId="808831306" sldId="4523"/>
        </pc:sldMkLst>
        <pc:spChg chg="mod">
          <ac:chgData name="Davis, Susan B. (CDC/DDNID/NCCDPHP/DHDSP) (CTR)" userId="3b6ba1d7-9313-4cb1-94d7-3307e0b11d10" providerId="ADAL" clId="{1517537D-788C-4ECF-B659-7ED062A2BCDA}" dt="2023-05-11T17:16:26.175" v="9381" actId="167"/>
          <ac:spMkLst>
            <pc:docMk/>
            <pc:sldMk cId="808831306" sldId="4523"/>
            <ac:spMk id="4" creationId="{2E991706-E867-4AF3-B9E0-B8F7B8563310}"/>
          </ac:spMkLst>
        </pc:spChg>
        <pc:spChg chg="mod">
          <ac:chgData name="Davis, Susan B. (CDC/DDNID/NCCDPHP/DHDSP) (CTR)" userId="3b6ba1d7-9313-4cb1-94d7-3307e0b11d10" providerId="ADAL" clId="{1517537D-788C-4ECF-B659-7ED062A2BCDA}" dt="2023-05-11T17:15:25.672" v="9369"/>
          <ac:spMkLst>
            <pc:docMk/>
            <pc:sldMk cId="808831306" sldId="4523"/>
            <ac:spMk id="6" creationId="{8D222CEF-5BCB-5840-A959-9B1E667B7E8D}"/>
          </ac:spMkLst>
        </pc:spChg>
        <pc:spChg chg="mod">
          <ac:chgData name="Davis, Susan B. (CDC/DDNID/NCCDPHP/DHDSP) (CTR)" userId="3b6ba1d7-9313-4cb1-94d7-3307e0b11d10" providerId="ADAL" clId="{1517537D-788C-4ECF-B659-7ED062A2BCDA}" dt="2023-05-11T16:22:00.355" v="1835" actId="962"/>
          <ac:spMkLst>
            <pc:docMk/>
            <pc:sldMk cId="808831306" sldId="4523"/>
            <ac:spMk id="10" creationId="{1B33478D-2EFC-4139-8E40-6E0F102E4382}"/>
          </ac:spMkLst>
        </pc:spChg>
        <pc:spChg chg="mod">
          <ac:chgData name="Davis, Susan B. (CDC/DDNID/NCCDPHP/DHDSP) (CTR)" userId="3b6ba1d7-9313-4cb1-94d7-3307e0b11d10" providerId="ADAL" clId="{1517537D-788C-4ECF-B659-7ED062A2BCDA}" dt="2023-05-11T17:15:35.922" v="9372"/>
          <ac:spMkLst>
            <pc:docMk/>
            <pc:sldMk cId="808831306" sldId="4523"/>
            <ac:spMk id="11" creationId="{70EC01E6-80E9-6842-A105-A15CF3CA189E}"/>
          </ac:spMkLst>
        </pc:spChg>
        <pc:spChg chg="mod">
          <ac:chgData name="Davis, Susan B. (CDC/DDNID/NCCDPHP/DHDSP) (CTR)" userId="3b6ba1d7-9313-4cb1-94d7-3307e0b11d10" providerId="ADAL" clId="{1517537D-788C-4ECF-B659-7ED062A2BCDA}" dt="2023-05-11T17:16:15.492" v="9380"/>
          <ac:spMkLst>
            <pc:docMk/>
            <pc:sldMk cId="808831306" sldId="4523"/>
            <ac:spMk id="13" creationId="{060A2F07-C840-4C34-8E18-D2F7573CDF48}"/>
          </ac:spMkLst>
        </pc:spChg>
        <pc:spChg chg="mod">
          <ac:chgData name="Davis, Susan B. (CDC/DDNID/NCCDPHP/DHDSP) (CTR)" userId="3b6ba1d7-9313-4cb1-94d7-3307e0b11d10" providerId="ADAL" clId="{1517537D-788C-4ECF-B659-7ED062A2BCDA}" dt="2023-05-11T17:16:03.877" v="9376"/>
          <ac:spMkLst>
            <pc:docMk/>
            <pc:sldMk cId="808831306" sldId="4523"/>
            <ac:spMk id="14" creationId="{C5D955A7-0D86-4756-A3BB-F71FE38DC501}"/>
          </ac:spMkLst>
        </pc:spChg>
        <pc:spChg chg="mod">
          <ac:chgData name="Davis, Susan B. (CDC/DDNID/NCCDPHP/DHDSP) (CTR)" userId="3b6ba1d7-9313-4cb1-94d7-3307e0b11d10" providerId="ADAL" clId="{1517537D-788C-4ECF-B659-7ED062A2BCDA}" dt="2023-05-11T16:22:23.042" v="1863" actId="962"/>
          <ac:spMkLst>
            <pc:docMk/>
            <pc:sldMk cId="808831306" sldId="4523"/>
            <ac:spMk id="21" creationId="{D114CCD7-1D5E-4805-9BD2-48A3B6D3F1B6}"/>
          </ac:spMkLst>
        </pc:spChg>
        <pc:grpChg chg="mod">
          <ac:chgData name="Davis, Susan B. (CDC/DDNID/NCCDPHP/DHDSP) (CTR)" userId="3b6ba1d7-9313-4cb1-94d7-3307e0b11d10" providerId="ADAL" clId="{1517537D-788C-4ECF-B659-7ED062A2BCDA}" dt="2023-05-11T16:22:46.048" v="1901" actId="962"/>
          <ac:grpSpMkLst>
            <pc:docMk/>
            <pc:sldMk cId="808831306" sldId="4523"/>
            <ac:grpSpMk id="9" creationId="{40AB234B-614C-4D89-8EA4-1A5C6AFCFCAC}"/>
          </ac:grpSpMkLst>
        </pc:grpChg>
      </pc:sldChg>
      <pc:sldChg chg="modSp mod">
        <pc:chgData name="Davis, Susan B. (CDC/DDNID/NCCDPHP/DHDSP) (CTR)" userId="3b6ba1d7-9313-4cb1-94d7-3307e0b11d10" providerId="ADAL" clId="{1517537D-788C-4ECF-B659-7ED062A2BCDA}" dt="2023-05-11T16:20:29.582" v="1651" actId="962"/>
        <pc:sldMkLst>
          <pc:docMk/>
          <pc:sldMk cId="37889384" sldId="4524"/>
        </pc:sldMkLst>
        <pc:spChg chg="mod">
          <ac:chgData name="Davis, Susan B. (CDC/DDNID/NCCDPHP/DHDSP) (CTR)" userId="3b6ba1d7-9313-4cb1-94d7-3307e0b11d10" providerId="ADAL" clId="{1517537D-788C-4ECF-B659-7ED062A2BCDA}" dt="2023-05-11T16:20:29.582" v="1651" actId="962"/>
          <ac:spMkLst>
            <pc:docMk/>
            <pc:sldMk cId="37889384" sldId="4524"/>
            <ac:spMk id="5" creationId="{B088ED91-3C9B-B7AC-83DD-8CA5FEC5742F}"/>
          </ac:spMkLst>
        </pc:spChg>
      </pc:sldChg>
      <pc:sldChg chg="delSp modSp mod">
        <pc:chgData name="Davis, Susan B. (CDC/DDNID/NCCDPHP/DHDSP) (CTR)" userId="3b6ba1d7-9313-4cb1-94d7-3307e0b11d10" providerId="ADAL" clId="{1517537D-788C-4ECF-B659-7ED062A2BCDA}" dt="2023-05-11T17:10:20.057" v="9366"/>
        <pc:sldMkLst>
          <pc:docMk/>
          <pc:sldMk cId="1166307213" sldId="4525"/>
        </pc:sldMkLst>
        <pc:spChg chg="del ord">
          <ac:chgData name="Davis, Susan B. (CDC/DDNID/NCCDPHP/DHDSP) (CTR)" userId="3b6ba1d7-9313-4cb1-94d7-3307e0b11d10" providerId="ADAL" clId="{1517537D-788C-4ECF-B659-7ED062A2BCDA}" dt="2023-05-11T16:14:02.597" v="2" actId="478"/>
          <ac:spMkLst>
            <pc:docMk/>
            <pc:sldMk cId="1166307213" sldId="4525"/>
            <ac:spMk id="2" creationId="{3B4648EB-CDFD-4E95-9BE1-FF437AEAC244}"/>
          </ac:spMkLst>
        </pc:spChg>
        <pc:spChg chg="mod">
          <ac:chgData name="Davis, Susan B. (CDC/DDNID/NCCDPHP/DHDSP) (CTR)" userId="3b6ba1d7-9313-4cb1-94d7-3307e0b11d10" providerId="ADAL" clId="{1517537D-788C-4ECF-B659-7ED062A2BCDA}" dt="2023-05-11T17:08:52.364" v="9355"/>
          <ac:spMkLst>
            <pc:docMk/>
            <pc:sldMk cId="1166307213" sldId="4525"/>
            <ac:spMk id="3" creationId="{F31E8051-669A-4B36-8383-5DF31E901580}"/>
          </ac:spMkLst>
        </pc:spChg>
        <pc:spChg chg="mod">
          <ac:chgData name="Davis, Susan B. (CDC/DDNID/NCCDPHP/DHDSP) (CTR)" userId="3b6ba1d7-9313-4cb1-94d7-3307e0b11d10" providerId="ADAL" clId="{1517537D-788C-4ECF-B659-7ED062A2BCDA}" dt="2023-05-11T17:09:00.912" v="9359"/>
          <ac:spMkLst>
            <pc:docMk/>
            <pc:sldMk cId="1166307213" sldId="4525"/>
            <ac:spMk id="5" creationId="{5151300D-CD33-4656-AF99-89033E164BAE}"/>
          </ac:spMkLst>
        </pc:spChg>
        <pc:spChg chg="mod">
          <ac:chgData name="Davis, Susan B. (CDC/DDNID/NCCDPHP/DHDSP) (CTR)" userId="3b6ba1d7-9313-4cb1-94d7-3307e0b11d10" providerId="ADAL" clId="{1517537D-788C-4ECF-B659-7ED062A2BCDA}" dt="2023-05-11T17:09:17.720" v="9363"/>
          <ac:spMkLst>
            <pc:docMk/>
            <pc:sldMk cId="1166307213" sldId="4525"/>
            <ac:spMk id="6" creationId="{4CC3F2FF-BBDB-4C8D-BDE5-2F9CD0B9BDD1}"/>
          </ac:spMkLst>
        </pc:spChg>
        <pc:picChg chg="mod">
          <ac:chgData name="Davis, Susan B. (CDC/DDNID/NCCDPHP/DHDSP) (CTR)" userId="3b6ba1d7-9313-4cb1-94d7-3307e0b11d10" providerId="ADAL" clId="{1517537D-788C-4ECF-B659-7ED062A2BCDA}" dt="2023-05-11T16:16:28.656" v="710" actId="962"/>
          <ac:picMkLst>
            <pc:docMk/>
            <pc:sldMk cId="1166307213" sldId="4525"/>
            <ac:picMk id="13" creationId="{D5452778-241C-4DCF-861C-D6644188C10F}"/>
          </ac:picMkLst>
        </pc:picChg>
        <pc:picChg chg="mod">
          <ac:chgData name="Davis, Susan B. (CDC/DDNID/NCCDPHP/DHDSP) (CTR)" userId="3b6ba1d7-9313-4cb1-94d7-3307e0b11d10" providerId="ADAL" clId="{1517537D-788C-4ECF-B659-7ED062A2BCDA}" dt="2023-05-11T17:09:11.219" v="9362"/>
          <ac:picMkLst>
            <pc:docMk/>
            <pc:sldMk cId="1166307213" sldId="4525"/>
            <ac:picMk id="15" creationId="{6BB7199B-8E06-4685-BCA2-55B28F0E12BD}"/>
          </ac:picMkLst>
        </pc:picChg>
        <pc:cxnChg chg="mod">
          <ac:chgData name="Davis, Susan B. (CDC/DDNID/NCCDPHP/DHDSP) (CTR)" userId="3b6ba1d7-9313-4cb1-94d7-3307e0b11d10" providerId="ADAL" clId="{1517537D-788C-4ECF-B659-7ED062A2BCDA}" dt="2023-05-11T17:10:20.057" v="9366"/>
          <ac:cxnSpMkLst>
            <pc:docMk/>
            <pc:sldMk cId="1166307213" sldId="4525"/>
            <ac:cxnSpMk id="8" creationId="{86623261-32EF-4161-9369-4718C23C6D60}"/>
          </ac:cxnSpMkLst>
        </pc:cxnChg>
      </pc:sldChg>
      <pc:sldChg chg="delSp modSp mod">
        <pc:chgData name="Davis, Susan B. (CDC/DDNID/NCCDPHP/DHDSP) (CTR)" userId="3b6ba1d7-9313-4cb1-94d7-3307e0b11d10" providerId="ADAL" clId="{1517537D-788C-4ECF-B659-7ED062A2BCDA}" dt="2023-05-11T17:16:48.317" v="9384"/>
        <pc:sldMkLst>
          <pc:docMk/>
          <pc:sldMk cId="4137633105" sldId="10570"/>
        </pc:sldMkLst>
        <pc:spChg chg="del">
          <ac:chgData name="Davis, Susan B. (CDC/DDNID/NCCDPHP/DHDSP) (CTR)" userId="3b6ba1d7-9313-4cb1-94d7-3307e0b11d10" providerId="ADAL" clId="{1517537D-788C-4ECF-B659-7ED062A2BCDA}" dt="2023-05-11T16:23:33.175" v="2044" actId="478"/>
          <ac:spMkLst>
            <pc:docMk/>
            <pc:sldMk cId="4137633105" sldId="10570"/>
            <ac:spMk id="5" creationId="{5F362E43-A13C-458C-B6EA-F97FB09DE37E}"/>
          </ac:spMkLst>
        </pc:spChg>
        <pc:spChg chg="mod">
          <ac:chgData name="Davis, Susan B. (CDC/DDNID/NCCDPHP/DHDSP) (CTR)" userId="3b6ba1d7-9313-4cb1-94d7-3307e0b11d10" providerId="ADAL" clId="{1517537D-788C-4ECF-B659-7ED062A2BCDA}" dt="2023-05-11T17:16:48.317" v="9384"/>
          <ac:spMkLst>
            <pc:docMk/>
            <pc:sldMk cId="4137633105" sldId="10570"/>
            <ac:spMk id="6" creationId="{00000000-0000-0000-0000-000000000000}"/>
          </ac:spMkLst>
        </pc:spChg>
        <pc:spChg chg="mod">
          <ac:chgData name="Davis, Susan B. (CDC/DDNID/NCCDPHP/DHDSP) (CTR)" userId="3b6ba1d7-9313-4cb1-94d7-3307e0b11d10" providerId="ADAL" clId="{1517537D-788C-4ECF-B659-7ED062A2BCDA}" dt="2023-05-11T17:16:44.350" v="9383"/>
          <ac:spMkLst>
            <pc:docMk/>
            <pc:sldMk cId="4137633105" sldId="10570"/>
            <ac:spMk id="7" creationId="{20D8CA69-9226-435E-A169-FF82D874750E}"/>
          </ac:spMkLst>
        </pc:spChg>
        <pc:picChg chg="mod">
          <ac:chgData name="Davis, Susan B. (CDC/DDNID/NCCDPHP/DHDSP) (CTR)" userId="3b6ba1d7-9313-4cb1-94d7-3307e0b11d10" providerId="ADAL" clId="{1517537D-788C-4ECF-B659-7ED062A2BCDA}" dt="2023-05-11T16:25:03.651" v="2656" actId="962"/>
          <ac:picMkLst>
            <pc:docMk/>
            <pc:sldMk cId="4137633105" sldId="10570"/>
            <ac:picMk id="8" creationId="{81A23A12-EF10-3F62-53A2-17804F5600AF}"/>
          </ac:picMkLst>
        </pc:picChg>
      </pc:sldChg>
      <pc:sldChg chg="modSp">
        <pc:chgData name="Davis, Susan B. (CDC/DDNID/NCCDPHP/DHDSP) (CTR)" userId="3b6ba1d7-9313-4cb1-94d7-3307e0b11d10" providerId="ADAL" clId="{1517537D-788C-4ECF-B659-7ED062A2BCDA}" dt="2023-05-11T17:20:04.459" v="9415"/>
        <pc:sldMkLst>
          <pc:docMk/>
          <pc:sldMk cId="1713579813" sldId="10579"/>
        </pc:sldMkLst>
        <pc:spChg chg="mod">
          <ac:chgData name="Davis, Susan B. (CDC/DDNID/NCCDPHP/DHDSP) (CTR)" userId="3b6ba1d7-9313-4cb1-94d7-3307e0b11d10" providerId="ADAL" clId="{1517537D-788C-4ECF-B659-7ED062A2BCDA}" dt="2023-05-11T17:20:04.459" v="9415"/>
          <ac:spMkLst>
            <pc:docMk/>
            <pc:sldMk cId="1713579813" sldId="10579"/>
            <ac:spMk id="6" creationId="{0A870B84-B2A4-4CCF-BA37-7EBEC9507E63}"/>
          </ac:spMkLst>
        </pc:spChg>
      </pc:sldChg>
      <pc:sldChg chg="addSp delSp modSp mod">
        <pc:chgData name="Davis, Susan B. (CDC/DDNID/NCCDPHP/DHDSP) (CTR)" userId="3b6ba1d7-9313-4cb1-94d7-3307e0b11d10" providerId="ADAL" clId="{1517537D-788C-4ECF-B659-7ED062A2BCDA}" dt="2023-05-11T17:25:24.868" v="9477"/>
        <pc:sldMkLst>
          <pc:docMk/>
          <pc:sldMk cId="835133933" sldId="10595"/>
        </pc:sldMkLst>
        <pc:spChg chg="add del mod">
          <ac:chgData name="Davis, Susan B. (CDC/DDNID/NCCDPHP/DHDSP) (CTR)" userId="3b6ba1d7-9313-4cb1-94d7-3307e0b11d10" providerId="ADAL" clId="{1517537D-788C-4ECF-B659-7ED062A2BCDA}" dt="2023-05-11T16:55:13.213" v="8655" actId="962"/>
          <ac:spMkLst>
            <pc:docMk/>
            <pc:sldMk cId="835133933" sldId="10595"/>
            <ac:spMk id="3" creationId="{8C2FCDEB-3CCE-EAA4-0E27-30AF0E6D3BF4}"/>
          </ac:spMkLst>
        </pc:spChg>
        <pc:spChg chg="mod">
          <ac:chgData name="Davis, Susan B. (CDC/DDNID/NCCDPHP/DHDSP) (CTR)" userId="3b6ba1d7-9313-4cb1-94d7-3307e0b11d10" providerId="ADAL" clId="{1517537D-788C-4ECF-B659-7ED062A2BCDA}" dt="2023-05-11T17:25:24.868" v="9477"/>
          <ac:spMkLst>
            <pc:docMk/>
            <pc:sldMk cId="835133933" sldId="10595"/>
            <ac:spMk id="5" creationId="{00000000-0000-0000-0000-000000000000}"/>
          </ac:spMkLst>
        </pc:spChg>
        <pc:spChg chg="mod">
          <ac:chgData name="Davis, Susan B. (CDC/DDNID/NCCDPHP/DHDSP) (CTR)" userId="3b6ba1d7-9313-4cb1-94d7-3307e0b11d10" providerId="ADAL" clId="{1517537D-788C-4ECF-B659-7ED062A2BCDA}" dt="2023-05-11T17:25:18.220" v="9476"/>
          <ac:spMkLst>
            <pc:docMk/>
            <pc:sldMk cId="835133933" sldId="10595"/>
            <ac:spMk id="6" creationId="{4BBC3034-6A93-412B-A134-AFC1096301EF}"/>
          </ac:spMkLst>
        </pc:spChg>
        <pc:spChg chg="mod">
          <ac:chgData name="Davis, Susan B. (CDC/DDNID/NCCDPHP/DHDSP) (CTR)" userId="3b6ba1d7-9313-4cb1-94d7-3307e0b11d10" providerId="ADAL" clId="{1517537D-788C-4ECF-B659-7ED062A2BCDA}" dt="2023-05-11T17:25:08.760" v="9472"/>
          <ac:spMkLst>
            <pc:docMk/>
            <pc:sldMk cId="835133933" sldId="10595"/>
            <ac:spMk id="10" creationId="{CDCF3504-26C0-4A9D-A77A-EF1A11A380DF}"/>
          </ac:spMkLst>
        </pc:spChg>
        <pc:spChg chg="del">
          <ac:chgData name="Davis, Susan B. (CDC/DDNID/NCCDPHP/DHDSP) (CTR)" userId="3b6ba1d7-9313-4cb1-94d7-3307e0b11d10" providerId="ADAL" clId="{1517537D-788C-4ECF-B659-7ED062A2BCDA}" dt="2023-05-11T16:54:58.629" v="8623" actId="478"/>
          <ac:spMkLst>
            <pc:docMk/>
            <pc:sldMk cId="835133933" sldId="10595"/>
            <ac:spMk id="32" creationId="{9C5B910E-7309-C814-BAA4-F77812AF3FBF}"/>
          </ac:spMkLst>
        </pc:spChg>
      </pc:sldChg>
      <pc:sldChg chg="delSp modSp mod">
        <pc:chgData name="Davis, Susan B. (CDC/DDNID/NCCDPHP/DHDSP) (CTR)" userId="3b6ba1d7-9313-4cb1-94d7-3307e0b11d10" providerId="ADAL" clId="{1517537D-788C-4ECF-B659-7ED062A2BCDA}" dt="2023-05-11T17:17:00.492" v="9385"/>
        <pc:sldMkLst>
          <pc:docMk/>
          <pc:sldMk cId="1880848131" sldId="10600"/>
        </pc:sldMkLst>
        <pc:spChg chg="mod">
          <ac:chgData name="Davis, Susan B. (CDC/DDNID/NCCDPHP/DHDSP) (CTR)" userId="3b6ba1d7-9313-4cb1-94d7-3307e0b11d10" providerId="ADAL" clId="{1517537D-788C-4ECF-B659-7ED062A2BCDA}" dt="2023-05-11T17:17:00.492" v="9385"/>
          <ac:spMkLst>
            <pc:docMk/>
            <pc:sldMk cId="1880848131" sldId="10600"/>
            <ac:spMk id="2" creationId="{00000000-0000-0000-0000-000000000000}"/>
          </ac:spMkLst>
        </pc:spChg>
        <pc:spChg chg="del">
          <ac:chgData name="Davis, Susan B. (CDC/DDNID/NCCDPHP/DHDSP) (CTR)" userId="3b6ba1d7-9313-4cb1-94d7-3307e0b11d10" providerId="ADAL" clId="{1517537D-788C-4ECF-B659-7ED062A2BCDA}" dt="2023-05-11T16:29:45.410" v="2657" actId="478"/>
          <ac:spMkLst>
            <pc:docMk/>
            <pc:sldMk cId="1880848131" sldId="10600"/>
            <ac:spMk id="5" creationId="{5F362E43-A13C-458C-B6EA-F97FB09DE37E}"/>
          </ac:spMkLst>
        </pc:spChg>
      </pc:sldChg>
      <pc:sldChg chg="modSp mod">
        <pc:chgData name="Davis, Susan B. (CDC/DDNID/NCCDPHP/DHDSP) (CTR)" userId="3b6ba1d7-9313-4cb1-94d7-3307e0b11d10" providerId="ADAL" clId="{1517537D-788C-4ECF-B659-7ED062A2BCDA}" dt="2023-05-11T17:18:18.447" v="9401"/>
        <pc:sldMkLst>
          <pc:docMk/>
          <pc:sldMk cId="496959683" sldId="10610"/>
        </pc:sldMkLst>
        <pc:spChg chg="mod">
          <ac:chgData name="Davis, Susan B. (CDC/DDNID/NCCDPHP/DHDSP) (CTR)" userId="3b6ba1d7-9313-4cb1-94d7-3307e0b11d10" providerId="ADAL" clId="{1517537D-788C-4ECF-B659-7ED062A2BCDA}" dt="2023-05-11T17:18:18.447" v="9401"/>
          <ac:spMkLst>
            <pc:docMk/>
            <pc:sldMk cId="496959683" sldId="10610"/>
            <ac:spMk id="7" creationId="{95A254B0-A296-4783-AD0C-A34623EEF8E6}"/>
          </ac:spMkLst>
        </pc:spChg>
        <pc:spChg chg="mod">
          <ac:chgData name="Davis, Susan B. (CDC/DDNID/NCCDPHP/DHDSP) (CTR)" userId="3b6ba1d7-9313-4cb1-94d7-3307e0b11d10" providerId="ADAL" clId="{1517537D-788C-4ECF-B659-7ED062A2BCDA}" dt="2023-05-11T17:18:11.798" v="9399"/>
          <ac:spMkLst>
            <pc:docMk/>
            <pc:sldMk cId="496959683" sldId="10610"/>
            <ac:spMk id="8" creationId="{6BD320D8-DA37-4AC6-960E-262A2C7332CD}"/>
          </ac:spMkLst>
        </pc:spChg>
        <pc:graphicFrameChg chg="mod">
          <ac:chgData name="Davis, Susan B. (CDC/DDNID/NCCDPHP/DHDSP) (CTR)" userId="3b6ba1d7-9313-4cb1-94d7-3307e0b11d10" providerId="ADAL" clId="{1517537D-788C-4ECF-B659-7ED062A2BCDA}" dt="2023-05-11T16:37:03.010" v="4958" actId="962"/>
          <ac:graphicFrameMkLst>
            <pc:docMk/>
            <pc:sldMk cId="496959683" sldId="10610"/>
            <ac:graphicFrameMk id="6" creationId="{B1460FD7-7DD7-49CF-AB6B-C2AEC9D26C14}"/>
          </ac:graphicFrameMkLst>
        </pc:graphicFrameChg>
        <pc:cxnChg chg="mod">
          <ac:chgData name="Davis, Susan B. (CDC/DDNID/NCCDPHP/DHDSP) (CTR)" userId="3b6ba1d7-9313-4cb1-94d7-3307e0b11d10" providerId="ADAL" clId="{1517537D-788C-4ECF-B659-7ED062A2BCDA}" dt="2023-05-11T16:37:47.863" v="4998" actId="962"/>
          <ac:cxnSpMkLst>
            <pc:docMk/>
            <pc:sldMk cId="496959683" sldId="10610"/>
            <ac:cxnSpMk id="4" creationId="{4392D362-D9BD-401B-8A2F-CAE6E18F0495}"/>
          </ac:cxnSpMkLst>
        </pc:cxnChg>
      </pc:sldChg>
      <pc:sldChg chg="modSp">
        <pc:chgData name="Davis, Susan B. (CDC/DDNID/NCCDPHP/DHDSP) (CTR)" userId="3b6ba1d7-9313-4cb1-94d7-3307e0b11d10" providerId="ADAL" clId="{1517537D-788C-4ECF-B659-7ED062A2BCDA}" dt="2023-05-11T17:18:45.981" v="9404"/>
        <pc:sldMkLst>
          <pc:docMk/>
          <pc:sldMk cId="3922179851" sldId="10611"/>
        </pc:sldMkLst>
        <pc:spChg chg="mod">
          <ac:chgData name="Davis, Susan B. (CDC/DDNID/NCCDPHP/DHDSP) (CTR)" userId="3b6ba1d7-9313-4cb1-94d7-3307e0b11d10" providerId="ADAL" clId="{1517537D-788C-4ECF-B659-7ED062A2BCDA}" dt="2023-05-11T17:18:45.981" v="9404"/>
          <ac:spMkLst>
            <pc:docMk/>
            <pc:sldMk cId="3922179851" sldId="10611"/>
            <ac:spMk id="12" creationId="{CF772AAD-2C10-43A5-9286-87DD6ABD3D1B}"/>
          </ac:spMkLst>
        </pc:spChg>
        <pc:graphicFrameChg chg="mod">
          <ac:chgData name="Davis, Susan B. (CDC/DDNID/NCCDPHP/DHDSP) (CTR)" userId="3b6ba1d7-9313-4cb1-94d7-3307e0b11d10" providerId="ADAL" clId="{1517537D-788C-4ECF-B659-7ED062A2BCDA}" dt="2023-05-11T17:18:36.814" v="9402"/>
          <ac:graphicFrameMkLst>
            <pc:docMk/>
            <pc:sldMk cId="3922179851" sldId="10611"/>
            <ac:graphicFrameMk id="6" creationId="{C13FCEBC-62EF-4B9C-8902-4E7C41EC2591}"/>
          </ac:graphicFrameMkLst>
        </pc:graphicFrameChg>
        <pc:graphicFrameChg chg="mod">
          <ac:chgData name="Davis, Susan B. (CDC/DDNID/NCCDPHP/DHDSP) (CTR)" userId="3b6ba1d7-9313-4cb1-94d7-3307e0b11d10" providerId="ADAL" clId="{1517537D-788C-4ECF-B659-7ED062A2BCDA}" dt="2023-05-11T17:18:39.803" v="9403"/>
          <ac:graphicFrameMkLst>
            <pc:docMk/>
            <pc:sldMk cId="3922179851" sldId="10611"/>
            <ac:graphicFrameMk id="9" creationId="{F93CDB49-27AB-4000-87B3-F0927DC0F650}"/>
          </ac:graphicFrameMkLst>
        </pc:graphicFrameChg>
      </pc:sldChg>
      <pc:sldChg chg="addSp delSp modSp mod modClrScheme chgLayout">
        <pc:chgData name="Davis, Susan B. (CDC/DDNID/NCCDPHP/DHDSP) (CTR)" userId="3b6ba1d7-9313-4cb1-94d7-3307e0b11d10" providerId="ADAL" clId="{1517537D-788C-4ECF-B659-7ED062A2BCDA}" dt="2023-05-11T17:17:46.549" v="9397"/>
        <pc:sldMkLst>
          <pc:docMk/>
          <pc:sldMk cId="482118853" sldId="10612"/>
        </pc:sldMkLst>
        <pc:spChg chg="del">
          <ac:chgData name="Davis, Susan B. (CDC/DDNID/NCCDPHP/DHDSP) (CTR)" userId="3b6ba1d7-9313-4cb1-94d7-3307e0b11d10" providerId="ADAL" clId="{1517537D-788C-4ECF-B659-7ED062A2BCDA}" dt="2023-05-11T16:35:23.919" v="4640" actId="478"/>
          <ac:spMkLst>
            <pc:docMk/>
            <pc:sldMk cId="482118853" sldId="10612"/>
            <ac:spMk id="2" creationId="{CA4D9825-C5BE-41B2-A599-81E5A7E94A6D}"/>
          </ac:spMkLst>
        </pc:spChg>
        <pc:spChg chg="add del mod ord">
          <ac:chgData name="Davis, Susan B. (CDC/DDNID/NCCDPHP/DHDSP) (CTR)" userId="3b6ba1d7-9313-4cb1-94d7-3307e0b11d10" providerId="ADAL" clId="{1517537D-788C-4ECF-B659-7ED062A2BCDA}" dt="2023-05-11T17:00:49.254" v="9184" actId="478"/>
          <ac:spMkLst>
            <pc:docMk/>
            <pc:sldMk cId="482118853" sldId="10612"/>
            <ac:spMk id="4" creationId="{C222F436-6A9F-3BBE-5F3A-55BC489375F2}"/>
          </ac:spMkLst>
        </pc:spChg>
        <pc:spChg chg="add mod">
          <ac:chgData name="Davis, Susan B. (CDC/DDNID/NCCDPHP/DHDSP) (CTR)" userId="3b6ba1d7-9313-4cb1-94d7-3307e0b11d10" providerId="ADAL" clId="{1517537D-788C-4ECF-B659-7ED062A2BCDA}" dt="2023-05-11T17:17:46.549" v="9397"/>
          <ac:spMkLst>
            <pc:docMk/>
            <pc:sldMk cId="482118853" sldId="10612"/>
            <ac:spMk id="9" creationId="{60724266-A345-7143-0535-AEFDC8A22F5B}"/>
          </ac:spMkLst>
        </pc:spChg>
        <pc:picChg chg="mod">
          <ac:chgData name="Davis, Susan B. (CDC/DDNID/NCCDPHP/DHDSP) (CTR)" userId="3b6ba1d7-9313-4cb1-94d7-3307e0b11d10" providerId="ADAL" clId="{1517537D-788C-4ECF-B659-7ED062A2BCDA}" dt="2023-05-11T17:17:38.363" v="9392"/>
          <ac:picMkLst>
            <pc:docMk/>
            <pc:sldMk cId="482118853" sldId="10612"/>
            <ac:picMk id="3" creationId="{658A7C2D-B116-4E50-AC3D-AD0CAE214298}"/>
          </ac:picMkLst>
        </pc:picChg>
        <pc:picChg chg="mod">
          <ac:chgData name="Davis, Susan B. (CDC/DDNID/NCCDPHP/DHDSP) (CTR)" userId="3b6ba1d7-9313-4cb1-94d7-3307e0b11d10" providerId="ADAL" clId="{1517537D-788C-4ECF-B659-7ED062A2BCDA}" dt="2023-05-11T16:33:01.735" v="3793" actId="962"/>
          <ac:picMkLst>
            <pc:docMk/>
            <pc:sldMk cId="482118853" sldId="10612"/>
            <ac:picMk id="5" creationId="{B4791FDE-825A-4DB5-98F8-326A91D4585C}"/>
          </ac:picMkLst>
        </pc:picChg>
        <pc:picChg chg="mod">
          <ac:chgData name="Davis, Susan B. (CDC/DDNID/NCCDPHP/DHDSP) (CTR)" userId="3b6ba1d7-9313-4cb1-94d7-3307e0b11d10" providerId="ADAL" clId="{1517537D-788C-4ECF-B659-7ED062A2BCDA}" dt="2023-05-11T16:34:13.496" v="4233" actId="962"/>
          <ac:picMkLst>
            <pc:docMk/>
            <pc:sldMk cId="482118853" sldId="10612"/>
            <ac:picMk id="6" creationId="{FB687C55-7E22-4433-A6EB-0057932A2319}"/>
          </ac:picMkLst>
        </pc:picChg>
        <pc:picChg chg="mod">
          <ac:chgData name="Davis, Susan B. (CDC/DDNID/NCCDPHP/DHDSP) (CTR)" userId="3b6ba1d7-9313-4cb1-94d7-3307e0b11d10" providerId="ADAL" clId="{1517537D-788C-4ECF-B659-7ED062A2BCDA}" dt="2023-05-11T16:35:16.214" v="4639" actId="962"/>
          <ac:picMkLst>
            <pc:docMk/>
            <pc:sldMk cId="482118853" sldId="10612"/>
            <ac:picMk id="7" creationId="{453F4DA4-3746-43DD-8727-B7E260974BF1}"/>
          </ac:picMkLst>
        </pc:picChg>
      </pc:sldChg>
      <pc:sldChg chg="delSp modSp">
        <pc:chgData name="Davis, Susan B. (CDC/DDNID/NCCDPHP/DHDSP) (CTR)" userId="3b6ba1d7-9313-4cb1-94d7-3307e0b11d10" providerId="ADAL" clId="{1517537D-788C-4ECF-B659-7ED062A2BCDA}" dt="2023-05-11T17:17:14.170" v="9387"/>
        <pc:sldMkLst>
          <pc:docMk/>
          <pc:sldMk cId="3496397293" sldId="10614"/>
        </pc:sldMkLst>
        <pc:spChg chg="del">
          <ac:chgData name="Davis, Susan B. (CDC/DDNID/NCCDPHP/DHDSP) (CTR)" userId="3b6ba1d7-9313-4cb1-94d7-3307e0b11d10" providerId="ADAL" clId="{1517537D-788C-4ECF-B659-7ED062A2BCDA}" dt="2023-05-11T16:31:49.232" v="3380" actId="478"/>
          <ac:spMkLst>
            <pc:docMk/>
            <pc:sldMk cId="3496397293" sldId="10614"/>
            <ac:spMk id="2" creationId="{9BF3902C-5B6D-476B-A14A-E97241499E49}"/>
          </ac:spMkLst>
        </pc:spChg>
        <pc:spChg chg="del">
          <ac:chgData name="Davis, Susan B. (CDC/DDNID/NCCDPHP/DHDSP) (CTR)" userId="3b6ba1d7-9313-4cb1-94d7-3307e0b11d10" providerId="ADAL" clId="{1517537D-788C-4ECF-B659-7ED062A2BCDA}" dt="2023-05-11T16:31:51.811" v="3381" actId="478"/>
          <ac:spMkLst>
            <pc:docMk/>
            <pc:sldMk cId="3496397293" sldId="10614"/>
            <ac:spMk id="3" creationId="{64F11AE0-3FBF-4089-8153-DB45316A09FC}"/>
          </ac:spMkLst>
        </pc:spChg>
        <pc:spChg chg="mod">
          <ac:chgData name="Davis, Susan B. (CDC/DDNID/NCCDPHP/DHDSP) (CTR)" userId="3b6ba1d7-9313-4cb1-94d7-3307e0b11d10" providerId="ADAL" clId="{1517537D-788C-4ECF-B659-7ED062A2BCDA}" dt="2023-05-11T17:17:14.170" v="9387"/>
          <ac:spMkLst>
            <pc:docMk/>
            <pc:sldMk cId="3496397293" sldId="10614"/>
            <ac:spMk id="5" creationId="{7212921A-467B-4F4D-A071-8E2A7B24EA4A}"/>
          </ac:spMkLst>
        </pc:spChg>
        <pc:spChg chg="mod">
          <ac:chgData name="Davis, Susan B. (CDC/DDNID/NCCDPHP/DHDSP) (CTR)" userId="3b6ba1d7-9313-4cb1-94d7-3307e0b11d10" providerId="ADAL" clId="{1517537D-788C-4ECF-B659-7ED062A2BCDA}" dt="2023-05-11T17:17:11.114" v="9386"/>
          <ac:spMkLst>
            <pc:docMk/>
            <pc:sldMk cId="3496397293" sldId="10614"/>
            <ac:spMk id="8" creationId="{1374A696-BB18-491B-B412-CC5BBB48DCD7}"/>
          </ac:spMkLst>
        </pc:spChg>
      </pc:sldChg>
      <pc:sldChg chg="addSp delSp modSp mod modClrScheme chgLayout">
        <pc:chgData name="Davis, Susan B. (CDC/DDNID/NCCDPHP/DHDSP) (CTR)" userId="3b6ba1d7-9313-4cb1-94d7-3307e0b11d10" providerId="ADAL" clId="{1517537D-788C-4ECF-B659-7ED062A2BCDA}" dt="2023-05-11T17:20:20.930" v="9418"/>
        <pc:sldMkLst>
          <pc:docMk/>
          <pc:sldMk cId="3706007573" sldId="10618"/>
        </pc:sldMkLst>
        <pc:spChg chg="add del mod ord">
          <ac:chgData name="Davis, Susan B. (CDC/DDNID/NCCDPHP/DHDSP) (CTR)" userId="3b6ba1d7-9313-4cb1-94d7-3307e0b11d10" providerId="ADAL" clId="{1517537D-788C-4ECF-B659-7ED062A2BCDA}" dt="2023-05-11T17:02:03.062" v="9205" actId="700"/>
          <ac:spMkLst>
            <pc:docMk/>
            <pc:sldMk cId="3706007573" sldId="10618"/>
            <ac:spMk id="3" creationId="{CC91DE93-6D1F-BD9C-42AA-79C357BC0A07}"/>
          </ac:spMkLst>
        </pc:spChg>
        <pc:spChg chg="add del mod ord">
          <ac:chgData name="Davis, Susan B. (CDC/DDNID/NCCDPHP/DHDSP) (CTR)" userId="3b6ba1d7-9313-4cb1-94d7-3307e0b11d10" providerId="ADAL" clId="{1517537D-788C-4ECF-B659-7ED062A2BCDA}" dt="2023-05-11T17:02:49.468" v="9208" actId="700"/>
          <ac:spMkLst>
            <pc:docMk/>
            <pc:sldMk cId="3706007573" sldId="10618"/>
            <ac:spMk id="4" creationId="{BDC600AA-2B5B-973D-783D-460572B50D29}"/>
          </ac:spMkLst>
        </pc:spChg>
        <pc:spChg chg="mod">
          <ac:chgData name="Davis, Susan B. (CDC/DDNID/NCCDPHP/DHDSP) (CTR)" userId="3b6ba1d7-9313-4cb1-94d7-3307e0b11d10" providerId="ADAL" clId="{1517537D-788C-4ECF-B659-7ED062A2BCDA}" dt="2023-05-11T17:06:38.242" v="9318" actId="962"/>
          <ac:spMkLst>
            <pc:docMk/>
            <pc:sldMk cId="3706007573" sldId="10618"/>
            <ac:spMk id="5" creationId="{2C230C70-A8E1-4730-8096-13DFDBBF0AE9}"/>
          </ac:spMkLst>
        </pc:spChg>
        <pc:spChg chg="del mod ord">
          <ac:chgData name="Davis, Susan B. (CDC/DDNID/NCCDPHP/DHDSP) (CTR)" userId="3b6ba1d7-9313-4cb1-94d7-3307e0b11d10" providerId="ADAL" clId="{1517537D-788C-4ECF-B659-7ED062A2BCDA}" dt="2023-05-11T17:04:30.760" v="9241" actId="478"/>
          <ac:spMkLst>
            <pc:docMk/>
            <pc:sldMk cId="3706007573" sldId="10618"/>
            <ac:spMk id="6" creationId="{A0976372-54DD-4BA5-97E2-5DE0B8AFFC50}"/>
          </ac:spMkLst>
        </pc:spChg>
        <pc:spChg chg="add del mod ord">
          <ac:chgData name="Davis, Susan B. (CDC/DDNID/NCCDPHP/DHDSP) (CTR)" userId="3b6ba1d7-9313-4cb1-94d7-3307e0b11d10" providerId="ADAL" clId="{1517537D-788C-4ECF-B659-7ED062A2BCDA}" dt="2023-05-11T17:02:49.468" v="9208" actId="700"/>
          <ac:spMkLst>
            <pc:docMk/>
            <pc:sldMk cId="3706007573" sldId="10618"/>
            <ac:spMk id="7" creationId="{341F510D-9A82-6980-ACE9-284A1C2484AC}"/>
          </ac:spMkLst>
        </pc:spChg>
        <pc:spChg chg="mod">
          <ac:chgData name="Davis, Susan B. (CDC/DDNID/NCCDPHP/DHDSP) (CTR)" userId="3b6ba1d7-9313-4cb1-94d7-3307e0b11d10" providerId="ADAL" clId="{1517537D-788C-4ECF-B659-7ED062A2BCDA}" dt="2023-05-11T17:20:16.213" v="9417"/>
          <ac:spMkLst>
            <pc:docMk/>
            <pc:sldMk cId="3706007573" sldId="10618"/>
            <ac:spMk id="8" creationId="{33E8AE74-F29C-4894-A368-1628F15A1B42}"/>
          </ac:spMkLst>
        </pc:spChg>
        <pc:spChg chg="add mod ord">
          <ac:chgData name="Davis, Susan B. (CDC/DDNID/NCCDPHP/DHDSP) (CTR)" userId="3b6ba1d7-9313-4cb1-94d7-3307e0b11d10" providerId="ADAL" clId="{1517537D-788C-4ECF-B659-7ED062A2BCDA}" dt="2023-05-11T17:06:15.198" v="9292" actId="1076"/>
          <ac:spMkLst>
            <pc:docMk/>
            <pc:sldMk cId="3706007573" sldId="10618"/>
            <ac:spMk id="9" creationId="{DF28581A-328E-8FDE-0F74-A4FDC11957AC}"/>
          </ac:spMkLst>
        </pc:spChg>
        <pc:spChg chg="add del mod ord">
          <ac:chgData name="Davis, Susan B. (CDC/DDNID/NCCDPHP/DHDSP) (CTR)" userId="3b6ba1d7-9313-4cb1-94d7-3307e0b11d10" providerId="ADAL" clId="{1517537D-788C-4ECF-B659-7ED062A2BCDA}" dt="2023-05-11T17:04:53.882" v="9245" actId="478"/>
          <ac:spMkLst>
            <pc:docMk/>
            <pc:sldMk cId="3706007573" sldId="10618"/>
            <ac:spMk id="10" creationId="{D5EEE89E-6C40-52DE-1F13-760FC82ED989}"/>
          </ac:spMkLst>
        </pc:spChg>
        <pc:spChg chg="add mod">
          <ac:chgData name="Davis, Susan B. (CDC/DDNID/NCCDPHP/DHDSP) (CTR)" userId="3b6ba1d7-9313-4cb1-94d7-3307e0b11d10" providerId="ADAL" clId="{1517537D-788C-4ECF-B659-7ED062A2BCDA}" dt="2023-05-11T17:20:20.930" v="9418"/>
          <ac:spMkLst>
            <pc:docMk/>
            <pc:sldMk cId="3706007573" sldId="10618"/>
            <ac:spMk id="11" creationId="{B504D29B-2AD0-B799-7B7C-CE96A97C5496}"/>
          </ac:spMkLst>
        </pc:spChg>
      </pc:sldChg>
      <pc:sldChg chg="modSp">
        <pc:chgData name="Davis, Susan B. (CDC/DDNID/NCCDPHP/DHDSP) (CTR)" userId="3b6ba1d7-9313-4cb1-94d7-3307e0b11d10" providerId="ADAL" clId="{1517537D-788C-4ECF-B659-7ED062A2BCDA}" dt="2023-05-11T17:24:45.947" v="9470"/>
        <pc:sldMkLst>
          <pc:docMk/>
          <pc:sldMk cId="1808304291" sldId="10628"/>
        </pc:sldMkLst>
        <pc:spChg chg="mod">
          <ac:chgData name="Davis, Susan B. (CDC/DDNID/NCCDPHP/DHDSP) (CTR)" userId="3b6ba1d7-9313-4cb1-94d7-3307e0b11d10" providerId="ADAL" clId="{1517537D-788C-4ECF-B659-7ED062A2BCDA}" dt="2023-05-11T17:24:45.947" v="9470"/>
          <ac:spMkLst>
            <pc:docMk/>
            <pc:sldMk cId="1808304291" sldId="10628"/>
            <ac:spMk id="3" creationId="{CA53BAEA-D1F4-470B-A5DA-764A66A915FE}"/>
          </ac:spMkLst>
        </pc:spChg>
      </pc:sldChg>
      <pc:sldChg chg="addSp modSp mod chgLayout">
        <pc:chgData name="Davis, Susan B. (CDC/DDNID/NCCDPHP/DHDSP) (CTR)" userId="3b6ba1d7-9313-4cb1-94d7-3307e0b11d10" providerId="ADAL" clId="{1517537D-788C-4ECF-B659-7ED062A2BCDA}" dt="2023-05-11T17:24:25.123" v="9468"/>
        <pc:sldMkLst>
          <pc:docMk/>
          <pc:sldMk cId="2522761604" sldId="10632"/>
        </pc:sldMkLst>
        <pc:spChg chg="add mod ord">
          <ac:chgData name="Davis, Susan B. (CDC/DDNID/NCCDPHP/DHDSP) (CTR)" userId="3b6ba1d7-9313-4cb1-94d7-3307e0b11d10" providerId="ADAL" clId="{1517537D-788C-4ECF-B659-7ED062A2BCDA}" dt="2023-05-11T17:23:55.615" v="9461"/>
          <ac:spMkLst>
            <pc:docMk/>
            <pc:sldMk cId="2522761604" sldId="10632"/>
            <ac:spMk id="2" creationId="{B90AAF7B-9E0A-5EA1-4C08-892262D0A645}"/>
          </ac:spMkLst>
        </pc:spChg>
        <pc:spChg chg="mod ord">
          <ac:chgData name="Davis, Susan B. (CDC/DDNID/NCCDPHP/DHDSP) (CTR)" userId="3b6ba1d7-9313-4cb1-94d7-3307e0b11d10" providerId="ADAL" clId="{1517537D-788C-4ECF-B659-7ED062A2BCDA}" dt="2023-05-11T17:07:23.707" v="9326" actId="700"/>
          <ac:spMkLst>
            <pc:docMk/>
            <pc:sldMk cId="2522761604" sldId="10632"/>
            <ac:spMk id="5" creationId="{00000000-0000-0000-0000-000000000000}"/>
          </ac:spMkLst>
        </pc:spChg>
        <pc:spChg chg="mod">
          <ac:chgData name="Davis, Susan B. (CDC/DDNID/NCCDPHP/DHDSP) (CTR)" userId="3b6ba1d7-9313-4cb1-94d7-3307e0b11d10" providerId="ADAL" clId="{1517537D-788C-4ECF-B659-7ED062A2BCDA}" dt="2023-05-11T17:23:59.059" v="9462"/>
          <ac:spMkLst>
            <pc:docMk/>
            <pc:sldMk cId="2522761604" sldId="10632"/>
            <ac:spMk id="8" creationId="{8008CFE8-E1A8-9BA2-3A49-050642716A3E}"/>
          </ac:spMkLst>
        </pc:spChg>
        <pc:picChg chg="mod">
          <ac:chgData name="Davis, Susan B. (CDC/DDNID/NCCDPHP/DHDSP) (CTR)" userId="3b6ba1d7-9313-4cb1-94d7-3307e0b11d10" providerId="ADAL" clId="{1517537D-788C-4ECF-B659-7ED062A2BCDA}" dt="2023-05-11T17:24:22.100" v="9467" actId="962"/>
          <ac:picMkLst>
            <pc:docMk/>
            <pc:sldMk cId="2522761604" sldId="10632"/>
            <ac:picMk id="11" creationId="{177DD72C-D8A9-E09C-9EB6-AC6F6B27CB26}"/>
          </ac:picMkLst>
        </pc:picChg>
        <pc:picChg chg="mod">
          <ac:chgData name="Davis, Susan B. (CDC/DDNID/NCCDPHP/DHDSP) (CTR)" userId="3b6ba1d7-9313-4cb1-94d7-3307e0b11d10" providerId="ADAL" clId="{1517537D-788C-4ECF-B659-7ED062A2BCDA}" dt="2023-05-11T17:24:25.123" v="9468"/>
          <ac:picMkLst>
            <pc:docMk/>
            <pc:sldMk cId="2522761604" sldId="10632"/>
            <ac:picMk id="12" creationId="{97487D5E-B0E5-BECA-9D0C-336C6AA88FB4}"/>
          </ac:picMkLst>
        </pc:picChg>
      </pc:sldChg>
      <pc:sldChg chg="modSp mod">
        <pc:chgData name="Davis, Susan B. (CDC/DDNID/NCCDPHP/DHDSP) (CTR)" userId="3b6ba1d7-9313-4cb1-94d7-3307e0b11d10" providerId="ADAL" clId="{1517537D-788C-4ECF-B659-7ED062A2BCDA}" dt="2023-05-11T17:19:47.789" v="9414"/>
        <pc:sldMkLst>
          <pc:docMk/>
          <pc:sldMk cId="715440977" sldId="10636"/>
        </pc:sldMkLst>
        <pc:spChg chg="mod">
          <ac:chgData name="Davis, Susan B. (CDC/DDNID/NCCDPHP/DHDSP) (CTR)" userId="3b6ba1d7-9313-4cb1-94d7-3307e0b11d10" providerId="ADAL" clId="{1517537D-788C-4ECF-B659-7ED062A2BCDA}" dt="2023-05-11T17:19:26.800" v="9408"/>
          <ac:spMkLst>
            <pc:docMk/>
            <pc:sldMk cId="715440977" sldId="10636"/>
            <ac:spMk id="3" creationId="{67E7B9F8-9C23-4D9E-8579-A32702D0E242}"/>
          </ac:spMkLst>
        </pc:spChg>
        <pc:spChg chg="mod">
          <ac:chgData name="Davis, Susan B. (CDC/DDNID/NCCDPHP/DHDSP) (CTR)" userId="3b6ba1d7-9313-4cb1-94d7-3307e0b11d10" providerId="ADAL" clId="{1517537D-788C-4ECF-B659-7ED062A2BCDA}" dt="2023-05-11T17:19:33.312" v="9412"/>
          <ac:spMkLst>
            <pc:docMk/>
            <pc:sldMk cId="715440977" sldId="10636"/>
            <ac:spMk id="4" creationId="{E01A0130-C429-4244-A90E-FBD22299615D}"/>
          </ac:spMkLst>
        </pc:spChg>
        <pc:spChg chg="mod">
          <ac:chgData name="Davis, Susan B. (CDC/DDNID/NCCDPHP/DHDSP) (CTR)" userId="3b6ba1d7-9313-4cb1-94d7-3307e0b11d10" providerId="ADAL" clId="{1517537D-788C-4ECF-B659-7ED062A2BCDA}" dt="2023-05-11T16:48:15.176" v="6916" actId="962"/>
          <ac:spMkLst>
            <pc:docMk/>
            <pc:sldMk cId="715440977" sldId="10636"/>
            <ac:spMk id="6" creationId="{2940D457-BCD7-45E8-A83B-2EAA201D4EF5}"/>
          </ac:spMkLst>
        </pc:spChg>
        <pc:picChg chg="mod">
          <ac:chgData name="Davis, Susan B. (CDC/DDNID/NCCDPHP/DHDSP) (CTR)" userId="3b6ba1d7-9313-4cb1-94d7-3307e0b11d10" providerId="ADAL" clId="{1517537D-788C-4ECF-B659-7ED062A2BCDA}" dt="2023-05-11T17:19:39.094" v="9413"/>
          <ac:picMkLst>
            <pc:docMk/>
            <pc:sldMk cId="715440977" sldId="10636"/>
            <ac:picMk id="5" creationId="{41FEC74E-8398-4DE9-BCC4-FC82F83B036E}"/>
          </ac:picMkLst>
        </pc:picChg>
        <pc:picChg chg="mod">
          <ac:chgData name="Davis, Susan B. (CDC/DDNID/NCCDPHP/DHDSP) (CTR)" userId="3b6ba1d7-9313-4cb1-94d7-3307e0b11d10" providerId="ADAL" clId="{1517537D-788C-4ECF-B659-7ED062A2BCDA}" dt="2023-05-11T17:19:47.789" v="9414"/>
          <ac:picMkLst>
            <pc:docMk/>
            <pc:sldMk cId="715440977" sldId="10636"/>
            <ac:picMk id="10" creationId="{C699A2B9-D7B6-4339-8E52-8A68206E8B8F}"/>
          </ac:picMkLst>
        </pc:picChg>
        <pc:picChg chg="mod">
          <ac:chgData name="Davis, Susan B. (CDC/DDNID/NCCDPHP/DHDSP) (CTR)" userId="3b6ba1d7-9313-4cb1-94d7-3307e0b11d10" providerId="ADAL" clId="{1517537D-788C-4ECF-B659-7ED062A2BCDA}" dt="2023-05-11T16:48:01.032" v="6896" actId="962"/>
          <ac:picMkLst>
            <pc:docMk/>
            <pc:sldMk cId="715440977" sldId="10636"/>
            <ac:picMk id="12" creationId="{4D8A2627-0425-4668-88A9-7487BAED72B6}"/>
          </ac:picMkLst>
        </pc:picChg>
      </pc:sldChg>
      <pc:sldChg chg="modSp mod">
        <pc:chgData name="Davis, Susan B. (CDC/DDNID/NCCDPHP/DHDSP) (CTR)" userId="3b6ba1d7-9313-4cb1-94d7-3307e0b11d10" providerId="ADAL" clId="{1517537D-788C-4ECF-B659-7ED062A2BCDA}" dt="2023-05-11T17:23:35.563" v="9460"/>
        <pc:sldMkLst>
          <pc:docMk/>
          <pc:sldMk cId="3443132894" sldId="10637"/>
        </pc:sldMkLst>
        <pc:spChg chg="mod">
          <ac:chgData name="Davis, Susan B. (CDC/DDNID/NCCDPHP/DHDSP) (CTR)" userId="3b6ba1d7-9313-4cb1-94d7-3307e0b11d10" providerId="ADAL" clId="{1517537D-788C-4ECF-B659-7ED062A2BCDA}" dt="2023-05-11T17:23:35.563" v="9460"/>
          <ac:spMkLst>
            <pc:docMk/>
            <pc:sldMk cId="3443132894" sldId="10637"/>
            <ac:spMk id="2" creationId="{77763283-2356-4CCF-B682-24C0D0085541}"/>
          </ac:spMkLst>
        </pc:spChg>
        <pc:spChg chg="mod">
          <ac:chgData name="Davis, Susan B. (CDC/DDNID/NCCDPHP/DHDSP) (CTR)" userId="3b6ba1d7-9313-4cb1-94d7-3307e0b11d10" providerId="ADAL" clId="{1517537D-788C-4ECF-B659-7ED062A2BCDA}" dt="2023-05-11T17:20:49.470" v="9439"/>
          <ac:spMkLst>
            <pc:docMk/>
            <pc:sldMk cId="3443132894" sldId="10637"/>
            <ac:spMk id="3" creationId="{00000000-0000-0000-0000-000000000000}"/>
          </ac:spMkLst>
        </pc:spChg>
        <pc:spChg chg="mod">
          <ac:chgData name="Davis, Susan B. (CDC/DDNID/NCCDPHP/DHDSP) (CTR)" userId="3b6ba1d7-9313-4cb1-94d7-3307e0b11d10" providerId="ADAL" clId="{1517537D-788C-4ECF-B659-7ED062A2BCDA}" dt="2023-05-11T17:20:36.584" v="9421"/>
          <ac:spMkLst>
            <pc:docMk/>
            <pc:sldMk cId="3443132894" sldId="10637"/>
            <ac:spMk id="4" creationId="{00000000-0000-0000-0000-000000000000}"/>
          </ac:spMkLst>
        </pc:spChg>
        <pc:spChg chg="mod">
          <ac:chgData name="Davis, Susan B. (CDC/DDNID/NCCDPHP/DHDSP) (CTR)" userId="3b6ba1d7-9313-4cb1-94d7-3307e0b11d10" providerId="ADAL" clId="{1517537D-788C-4ECF-B659-7ED062A2BCDA}" dt="2023-05-11T16:49:04.294" v="7032" actId="962"/>
          <ac:spMkLst>
            <pc:docMk/>
            <pc:sldMk cId="3443132894" sldId="10637"/>
            <ac:spMk id="6" creationId="{747AB576-DD47-474B-965D-4031C1E5CA31}"/>
          </ac:spMkLst>
        </pc:spChg>
        <pc:spChg chg="mod">
          <ac:chgData name="Davis, Susan B. (CDC/DDNID/NCCDPHP/DHDSP) (CTR)" userId="3b6ba1d7-9313-4cb1-94d7-3307e0b11d10" providerId="ADAL" clId="{1517537D-788C-4ECF-B659-7ED062A2BCDA}" dt="2023-05-11T16:49:32.903" v="7130" actId="962"/>
          <ac:spMkLst>
            <pc:docMk/>
            <pc:sldMk cId="3443132894" sldId="10637"/>
            <ac:spMk id="7" creationId="{1D00754D-E075-4833-A010-888CB885231B}"/>
          </ac:spMkLst>
        </pc:spChg>
        <pc:spChg chg="mod">
          <ac:chgData name="Davis, Susan B. (CDC/DDNID/NCCDPHP/DHDSP) (CTR)" userId="3b6ba1d7-9313-4cb1-94d7-3307e0b11d10" providerId="ADAL" clId="{1517537D-788C-4ECF-B659-7ED062A2BCDA}" dt="2023-05-11T16:49:48.513" v="7170" actId="962"/>
          <ac:spMkLst>
            <pc:docMk/>
            <pc:sldMk cId="3443132894" sldId="10637"/>
            <ac:spMk id="9" creationId="{5C18466E-2D91-41E9-91B5-1B1145A78C25}"/>
          </ac:spMkLst>
        </pc:spChg>
        <pc:spChg chg="mod">
          <ac:chgData name="Davis, Susan B. (CDC/DDNID/NCCDPHP/DHDSP) (CTR)" userId="3b6ba1d7-9313-4cb1-94d7-3307e0b11d10" providerId="ADAL" clId="{1517537D-788C-4ECF-B659-7ED062A2BCDA}" dt="2023-05-11T16:50:10.198" v="7266" actId="962"/>
          <ac:spMkLst>
            <pc:docMk/>
            <pc:sldMk cId="3443132894" sldId="10637"/>
            <ac:spMk id="10" creationId="{3B8D2597-E4D2-4A05-BB7F-268C38B654C8}"/>
          </ac:spMkLst>
        </pc:spChg>
        <pc:spChg chg="mod">
          <ac:chgData name="Davis, Susan B. (CDC/DDNID/NCCDPHP/DHDSP) (CTR)" userId="3b6ba1d7-9313-4cb1-94d7-3307e0b11d10" providerId="ADAL" clId="{1517537D-788C-4ECF-B659-7ED062A2BCDA}" dt="2023-05-11T16:50:28.238" v="7358" actId="962"/>
          <ac:spMkLst>
            <pc:docMk/>
            <pc:sldMk cId="3443132894" sldId="10637"/>
            <ac:spMk id="11" creationId="{276A346F-E65C-4614-BF93-125D14641147}"/>
          </ac:spMkLst>
        </pc:spChg>
        <pc:spChg chg="mod">
          <ac:chgData name="Davis, Susan B. (CDC/DDNID/NCCDPHP/DHDSP) (CTR)" userId="3b6ba1d7-9313-4cb1-94d7-3307e0b11d10" providerId="ADAL" clId="{1517537D-788C-4ECF-B659-7ED062A2BCDA}" dt="2023-05-11T16:48:41.726" v="6956" actId="962"/>
          <ac:spMkLst>
            <pc:docMk/>
            <pc:sldMk cId="3443132894" sldId="10637"/>
            <ac:spMk id="12" creationId="{92B8D2C9-A25C-4190-A6B0-97AE0BFD902D}"/>
          </ac:spMkLst>
        </pc:spChg>
        <pc:spChg chg="mod">
          <ac:chgData name="Davis, Susan B. (CDC/DDNID/NCCDPHP/DHDSP) (CTR)" userId="3b6ba1d7-9313-4cb1-94d7-3307e0b11d10" providerId="ADAL" clId="{1517537D-788C-4ECF-B659-7ED062A2BCDA}" dt="2023-05-11T17:22:47.779" v="9446" actId="13244"/>
          <ac:spMkLst>
            <pc:docMk/>
            <pc:sldMk cId="3443132894" sldId="10637"/>
            <ac:spMk id="28" creationId="{AF4DA642-7000-4F2F-9528-E7D0E8B356B7}"/>
          </ac:spMkLst>
        </pc:spChg>
        <pc:spChg chg="mod">
          <ac:chgData name="Davis, Susan B. (CDC/DDNID/NCCDPHP/DHDSP) (CTR)" userId="3b6ba1d7-9313-4cb1-94d7-3307e0b11d10" providerId="ADAL" clId="{1517537D-788C-4ECF-B659-7ED062A2BCDA}" dt="2023-05-11T17:22:29.998" v="9445" actId="13244"/>
          <ac:spMkLst>
            <pc:docMk/>
            <pc:sldMk cId="3443132894" sldId="10637"/>
            <ac:spMk id="29" creationId="{7EC906AB-89BE-4200-8EDC-B6F1171E9494}"/>
          </ac:spMkLst>
        </pc:spChg>
        <pc:spChg chg="mod">
          <ac:chgData name="Davis, Susan B. (CDC/DDNID/NCCDPHP/DHDSP) (CTR)" userId="3b6ba1d7-9313-4cb1-94d7-3307e0b11d10" providerId="ADAL" clId="{1517537D-788C-4ECF-B659-7ED062A2BCDA}" dt="2023-05-11T17:22:15.700" v="9444" actId="13244"/>
          <ac:spMkLst>
            <pc:docMk/>
            <pc:sldMk cId="3443132894" sldId="10637"/>
            <ac:spMk id="31" creationId="{236E3546-83B9-4440-8CE5-62534A43A69E}"/>
          </ac:spMkLst>
        </pc:spChg>
        <pc:spChg chg="mod">
          <ac:chgData name="Davis, Susan B. (CDC/DDNID/NCCDPHP/DHDSP) (CTR)" userId="3b6ba1d7-9313-4cb1-94d7-3307e0b11d10" providerId="ADAL" clId="{1517537D-788C-4ECF-B659-7ED062A2BCDA}" dt="2023-05-11T17:22:06.523" v="9443" actId="13244"/>
          <ac:spMkLst>
            <pc:docMk/>
            <pc:sldMk cId="3443132894" sldId="10637"/>
            <ac:spMk id="32" creationId="{7FDD6F8A-45FC-4F16-97D8-33F604A03A1A}"/>
          </ac:spMkLst>
        </pc:spChg>
        <pc:spChg chg="mod">
          <ac:chgData name="Davis, Susan B. (CDC/DDNID/NCCDPHP/DHDSP) (CTR)" userId="3b6ba1d7-9313-4cb1-94d7-3307e0b11d10" providerId="ADAL" clId="{1517537D-788C-4ECF-B659-7ED062A2BCDA}" dt="2023-05-11T17:22:57.044" v="9447" actId="13244"/>
          <ac:spMkLst>
            <pc:docMk/>
            <pc:sldMk cId="3443132894" sldId="10637"/>
            <ac:spMk id="34" creationId="{E97E00B3-98B0-4AB9-B011-7745DCC4E468}"/>
          </ac:spMkLst>
        </pc:spChg>
        <pc:cxnChg chg="mod">
          <ac:chgData name="Davis, Susan B. (CDC/DDNID/NCCDPHP/DHDSP) (CTR)" userId="3b6ba1d7-9313-4cb1-94d7-3307e0b11d10" providerId="ADAL" clId="{1517537D-788C-4ECF-B659-7ED062A2BCDA}" dt="2023-05-11T17:21:23.595" v="9440" actId="13244"/>
          <ac:cxnSpMkLst>
            <pc:docMk/>
            <pc:sldMk cId="3443132894" sldId="10637"/>
            <ac:cxnSpMk id="14" creationId="{D01D004A-85E9-423E-83BB-1B84A0555E44}"/>
          </ac:cxnSpMkLst>
        </pc:cxnChg>
        <pc:cxnChg chg="mod">
          <ac:chgData name="Davis, Susan B. (CDC/DDNID/NCCDPHP/DHDSP) (CTR)" userId="3b6ba1d7-9313-4cb1-94d7-3307e0b11d10" providerId="ADAL" clId="{1517537D-788C-4ECF-B659-7ED062A2BCDA}" dt="2023-05-11T17:21:33.805" v="9441" actId="13244"/>
          <ac:cxnSpMkLst>
            <pc:docMk/>
            <pc:sldMk cId="3443132894" sldId="10637"/>
            <ac:cxnSpMk id="16" creationId="{0C5870E0-067E-4F49-AFD4-687BC60E4012}"/>
          </ac:cxnSpMkLst>
        </pc:cxnChg>
        <pc:cxnChg chg="mod">
          <ac:chgData name="Davis, Susan B. (CDC/DDNID/NCCDPHP/DHDSP) (CTR)" userId="3b6ba1d7-9313-4cb1-94d7-3307e0b11d10" providerId="ADAL" clId="{1517537D-788C-4ECF-B659-7ED062A2BCDA}" dt="2023-05-11T16:52:09.921" v="7706" actId="962"/>
          <ac:cxnSpMkLst>
            <pc:docMk/>
            <pc:sldMk cId="3443132894" sldId="10637"/>
            <ac:cxnSpMk id="19" creationId="{C49274A9-1186-4089-9287-30B496DA8B8F}"/>
          </ac:cxnSpMkLst>
        </pc:cxnChg>
        <pc:cxnChg chg="mod">
          <ac:chgData name="Davis, Susan B. (CDC/DDNID/NCCDPHP/DHDSP) (CTR)" userId="3b6ba1d7-9313-4cb1-94d7-3307e0b11d10" providerId="ADAL" clId="{1517537D-788C-4ECF-B659-7ED062A2BCDA}" dt="2023-05-11T16:52:42.883" v="7902" actId="962"/>
          <ac:cxnSpMkLst>
            <pc:docMk/>
            <pc:sldMk cId="3443132894" sldId="10637"/>
            <ac:cxnSpMk id="20" creationId="{558FFF5F-CFBE-42D1-A2D3-CD232EA14AE1}"/>
          </ac:cxnSpMkLst>
        </pc:cxnChg>
        <pc:cxnChg chg="mod">
          <ac:chgData name="Davis, Susan B. (CDC/DDNID/NCCDPHP/DHDSP) (CTR)" userId="3b6ba1d7-9313-4cb1-94d7-3307e0b11d10" providerId="ADAL" clId="{1517537D-788C-4ECF-B659-7ED062A2BCDA}" dt="2023-05-11T16:53:19.374" v="8160" actId="962"/>
          <ac:cxnSpMkLst>
            <pc:docMk/>
            <pc:sldMk cId="3443132894" sldId="10637"/>
            <ac:cxnSpMk id="21" creationId="{33AFB44B-AEC1-4584-9E74-A1014873F269}"/>
          </ac:cxnSpMkLst>
        </pc:cxnChg>
        <pc:cxnChg chg="mod">
          <ac:chgData name="Davis, Susan B. (CDC/DDNID/NCCDPHP/DHDSP) (CTR)" userId="3b6ba1d7-9313-4cb1-94d7-3307e0b11d10" providerId="ADAL" clId="{1517537D-788C-4ECF-B659-7ED062A2BCDA}" dt="2023-05-11T17:21:47.798" v="9442" actId="13244"/>
          <ac:cxnSpMkLst>
            <pc:docMk/>
            <pc:sldMk cId="3443132894" sldId="10637"/>
            <ac:cxnSpMk id="27" creationId="{66F74E02-0217-43C3-BB8F-46AB4A558193}"/>
          </ac:cxnSpMkLst>
        </pc:cxnChg>
      </pc:sldChg>
      <pc:sldChg chg="modSp mod">
        <pc:chgData name="Davis, Susan B. (CDC/DDNID/NCCDPHP/DHDSP) (CTR)" userId="3b6ba1d7-9313-4cb1-94d7-3307e0b11d10" providerId="ADAL" clId="{1517537D-788C-4ECF-B659-7ED062A2BCDA}" dt="2023-05-11T17:19:10.208" v="9407"/>
        <pc:sldMkLst>
          <pc:docMk/>
          <pc:sldMk cId="3595635460" sldId="10638"/>
        </pc:sldMkLst>
        <pc:spChg chg="mod">
          <ac:chgData name="Davis, Susan B. (CDC/DDNID/NCCDPHP/DHDSP) (CTR)" userId="3b6ba1d7-9313-4cb1-94d7-3307e0b11d10" providerId="ADAL" clId="{1517537D-788C-4ECF-B659-7ED062A2BCDA}" dt="2023-05-11T17:19:00.677" v="9405"/>
          <ac:spMkLst>
            <pc:docMk/>
            <pc:sldMk cId="3595635460" sldId="10638"/>
            <ac:spMk id="3" creationId="{8BD11B5D-4AE9-4BB0-85E4-F41D9F55CCDF}"/>
          </ac:spMkLst>
        </pc:spChg>
        <pc:grpChg chg="mod">
          <ac:chgData name="Davis, Susan B. (CDC/DDNID/NCCDPHP/DHDSP) (CTR)" userId="3b6ba1d7-9313-4cb1-94d7-3307e0b11d10" providerId="ADAL" clId="{1517537D-788C-4ECF-B659-7ED062A2BCDA}" dt="2023-05-11T17:19:07.260" v="9406"/>
          <ac:grpSpMkLst>
            <pc:docMk/>
            <pc:sldMk cId="3595635460" sldId="10638"/>
            <ac:grpSpMk id="4" creationId="{914A9C93-1805-48BE-90AA-71B5593B7CF2}"/>
          </ac:grpSpMkLst>
        </pc:grpChg>
        <pc:grpChg chg="mod">
          <ac:chgData name="Davis, Susan B. (CDC/DDNID/NCCDPHP/DHDSP) (CTR)" userId="3b6ba1d7-9313-4cb1-94d7-3307e0b11d10" providerId="ADAL" clId="{1517537D-788C-4ECF-B659-7ED062A2BCDA}" dt="2023-05-11T17:19:10.208" v="9407"/>
          <ac:grpSpMkLst>
            <pc:docMk/>
            <pc:sldMk cId="3595635460" sldId="10638"/>
            <ac:grpSpMk id="7" creationId="{55AFBB7B-59C1-4493-911F-CDDCEB9E0E0B}"/>
          </ac:grpSpMkLst>
        </pc:grpChg>
        <pc:grpChg chg="mod">
          <ac:chgData name="Davis, Susan B. (CDC/DDNID/NCCDPHP/DHDSP) (CTR)" userId="3b6ba1d7-9313-4cb1-94d7-3307e0b11d10" providerId="ADAL" clId="{1517537D-788C-4ECF-B659-7ED062A2BCDA}" dt="2023-05-11T16:43:48.464" v="5924" actId="962"/>
          <ac:grpSpMkLst>
            <pc:docMk/>
            <pc:sldMk cId="3595635460" sldId="10638"/>
            <ac:grpSpMk id="18" creationId="{C34834A5-6DBA-4142-B6F7-61505E5DFEEA}"/>
          </ac:grpSpMkLst>
        </pc:grpChg>
      </pc:sldChg>
      <pc:sldChg chg="modSp">
        <pc:chgData name="Davis, Susan B. (CDC/DDNID/NCCDPHP/DHDSP) (CTR)" userId="3b6ba1d7-9313-4cb1-94d7-3307e0b11d10" providerId="ADAL" clId="{1517537D-788C-4ECF-B659-7ED062A2BCDA}" dt="2023-05-11T16:31:42.128" v="3379" actId="962"/>
        <pc:sldMkLst>
          <pc:docMk/>
          <pc:sldMk cId="2018496538" sldId="10639"/>
        </pc:sldMkLst>
        <pc:picChg chg="mod">
          <ac:chgData name="Davis, Susan B. (CDC/DDNID/NCCDPHP/DHDSP) (CTR)" userId="3b6ba1d7-9313-4cb1-94d7-3307e0b11d10" providerId="ADAL" clId="{1517537D-788C-4ECF-B659-7ED062A2BCDA}" dt="2023-05-11T16:31:42.128" v="3379" actId="962"/>
          <ac:picMkLst>
            <pc:docMk/>
            <pc:sldMk cId="2018496538" sldId="10639"/>
            <ac:picMk id="1026" creationId="{CFBE5E39-5D75-2F6D-58BF-ACEBEB62370F}"/>
          </ac:picMkLst>
        </pc:picChg>
      </pc:sldChg>
      <pc:sldChg chg="modSp mod">
        <pc:chgData name="Davis, Susan B. (CDC/DDNID/NCCDPHP/DHDSP) (CTR)" userId="3b6ba1d7-9313-4cb1-94d7-3307e0b11d10" providerId="ADAL" clId="{1517537D-788C-4ECF-B659-7ED062A2BCDA}" dt="2023-05-11T17:26:23.712" v="9486"/>
        <pc:sldMkLst>
          <pc:docMk/>
          <pc:sldMk cId="834453404" sldId="10642"/>
        </pc:sldMkLst>
        <pc:spChg chg="mod">
          <ac:chgData name="Davis, Susan B. (CDC/DDNID/NCCDPHP/DHDSP) (CTR)" userId="3b6ba1d7-9313-4cb1-94d7-3307e0b11d10" providerId="ADAL" clId="{1517537D-788C-4ECF-B659-7ED062A2BCDA}" dt="2023-05-11T17:25:51.688" v="9479"/>
          <ac:spMkLst>
            <pc:docMk/>
            <pc:sldMk cId="834453404" sldId="10642"/>
            <ac:spMk id="3" creationId="{6A4BA307-0FF6-A10F-35C5-218273F1F7A3}"/>
          </ac:spMkLst>
        </pc:spChg>
        <pc:spChg chg="mod">
          <ac:chgData name="Davis, Susan B. (CDC/DDNID/NCCDPHP/DHDSP) (CTR)" userId="3b6ba1d7-9313-4cb1-94d7-3307e0b11d10" providerId="ADAL" clId="{1517537D-788C-4ECF-B659-7ED062A2BCDA}" dt="2023-05-11T17:26:23.712" v="9486"/>
          <ac:spMkLst>
            <pc:docMk/>
            <pc:sldMk cId="834453404" sldId="10642"/>
            <ac:spMk id="10" creationId="{223860AA-0E8E-E7EA-899D-DF62CF10B6BE}"/>
          </ac:spMkLst>
        </pc:spChg>
        <pc:picChg chg="mod">
          <ac:chgData name="Davis, Susan B. (CDC/DDNID/NCCDPHP/DHDSP) (CTR)" userId="3b6ba1d7-9313-4cb1-94d7-3307e0b11d10" providerId="ADAL" clId="{1517537D-788C-4ECF-B659-7ED062A2BCDA}" dt="2023-05-11T17:26:02.578" v="9482"/>
          <ac:picMkLst>
            <pc:docMk/>
            <pc:sldMk cId="834453404" sldId="10642"/>
            <ac:picMk id="5" creationId="{1BC5B607-DB11-6E53-7F8E-CDB4159667D7}"/>
          </ac:picMkLst>
        </pc:picChg>
        <pc:picChg chg="mod">
          <ac:chgData name="Davis, Susan B. (CDC/DDNID/NCCDPHP/DHDSP) (CTR)" userId="3b6ba1d7-9313-4cb1-94d7-3307e0b11d10" providerId="ADAL" clId="{1517537D-788C-4ECF-B659-7ED062A2BCDA}" dt="2023-05-11T17:25:59.132" v="9481"/>
          <ac:picMkLst>
            <pc:docMk/>
            <pc:sldMk cId="834453404" sldId="10642"/>
            <ac:picMk id="7" creationId="{DFDCB2C2-3F33-764A-2C88-9F1EB4BA2BB9}"/>
          </ac:picMkLst>
        </pc:picChg>
        <pc:picChg chg="mod">
          <ac:chgData name="Davis, Susan B. (CDC/DDNID/NCCDPHP/DHDSP) (CTR)" userId="3b6ba1d7-9313-4cb1-94d7-3307e0b11d10" providerId="ADAL" clId="{1517537D-788C-4ECF-B659-7ED062A2BCDA}" dt="2023-05-11T17:26:06.052" v="9483"/>
          <ac:picMkLst>
            <pc:docMk/>
            <pc:sldMk cId="834453404" sldId="10642"/>
            <ac:picMk id="9" creationId="{369F2538-6DF7-A9E6-8609-52209D76177F}"/>
          </ac:picMkLst>
        </pc:picChg>
        <pc:picChg chg="mod">
          <ac:chgData name="Davis, Susan B. (CDC/DDNID/NCCDPHP/DHDSP) (CTR)" userId="3b6ba1d7-9313-4cb1-94d7-3307e0b11d10" providerId="ADAL" clId="{1517537D-788C-4ECF-B659-7ED062A2BCDA}" dt="2023-05-11T17:26:09.344" v="9484"/>
          <ac:picMkLst>
            <pc:docMk/>
            <pc:sldMk cId="834453404" sldId="10642"/>
            <ac:picMk id="1026" creationId="{E8F1C9DA-B921-DBC5-48EB-9E4CC1D2D61B}"/>
          </ac:picMkLst>
        </pc:picChg>
      </pc:sldChg>
      <pc:sldChg chg="modSp">
        <pc:chgData name="Davis, Susan B. (CDC/DDNID/NCCDPHP/DHDSP) (CTR)" userId="3b6ba1d7-9313-4cb1-94d7-3307e0b11d10" providerId="ADAL" clId="{1517537D-788C-4ECF-B659-7ED062A2BCDA}" dt="2023-05-11T17:24:36.840" v="9469"/>
        <pc:sldMkLst>
          <pc:docMk/>
          <pc:sldMk cId="1509847480" sldId="10643"/>
        </pc:sldMkLst>
        <pc:spChg chg="mod">
          <ac:chgData name="Davis, Susan B. (CDC/DDNID/NCCDPHP/DHDSP) (CTR)" userId="3b6ba1d7-9313-4cb1-94d7-3307e0b11d10" providerId="ADAL" clId="{1517537D-788C-4ECF-B659-7ED062A2BCDA}" dt="2023-05-11T17:24:36.840" v="9469"/>
          <ac:spMkLst>
            <pc:docMk/>
            <pc:sldMk cId="1509847480" sldId="10643"/>
            <ac:spMk id="3" creationId="{E531CB2B-9DC5-23C8-0902-D18C6731CF3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Sheet2!$B$1</c:f>
              <c:strCache>
                <c:ptCount val="1"/>
                <c:pt idx="0">
                  <c:v>% of Eligible Benificiaries Enrolling in CR</c:v>
                </c:pt>
              </c:strCache>
            </c:strRef>
          </c:tx>
          <c:spPr>
            <a:solidFill>
              <a:schemeClr val="accent6">
                <a:lumMod val="5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Sheet2!$A$2:$A$51</c:f>
              <c:strCache>
                <c:ptCount val="50"/>
                <c:pt idx="0">
                  <c:v>NE</c:v>
                </c:pt>
                <c:pt idx="1">
                  <c:v>IA</c:v>
                </c:pt>
                <c:pt idx="2">
                  <c:v>SD</c:v>
                </c:pt>
                <c:pt idx="3">
                  <c:v>WI</c:v>
                </c:pt>
                <c:pt idx="4">
                  <c:v>MN</c:v>
                </c:pt>
                <c:pt idx="5">
                  <c:v>ND</c:v>
                </c:pt>
                <c:pt idx="6">
                  <c:v>CO</c:v>
                </c:pt>
                <c:pt idx="7">
                  <c:v>MT</c:v>
                </c:pt>
                <c:pt idx="8">
                  <c:v>WY</c:v>
                </c:pt>
                <c:pt idx="9">
                  <c:v>UT</c:v>
                </c:pt>
                <c:pt idx="10">
                  <c:v>IL</c:v>
                </c:pt>
                <c:pt idx="11">
                  <c:v>DE</c:v>
                </c:pt>
                <c:pt idx="12">
                  <c:v>MO</c:v>
                </c:pt>
                <c:pt idx="13">
                  <c:v>IN</c:v>
                </c:pt>
                <c:pt idx="14">
                  <c:v>OR</c:v>
                </c:pt>
                <c:pt idx="15">
                  <c:v>NH</c:v>
                </c:pt>
                <c:pt idx="16">
                  <c:v>SC</c:v>
                </c:pt>
                <c:pt idx="17">
                  <c:v>KS</c:v>
                </c:pt>
                <c:pt idx="18">
                  <c:v>VT</c:v>
                </c:pt>
                <c:pt idx="19">
                  <c:v>CT</c:v>
                </c:pt>
                <c:pt idx="20">
                  <c:v>ID</c:v>
                </c:pt>
                <c:pt idx="21">
                  <c:v>OH</c:v>
                </c:pt>
                <c:pt idx="22">
                  <c:v>VA</c:v>
                </c:pt>
                <c:pt idx="23">
                  <c:v>MI</c:v>
                </c:pt>
                <c:pt idx="24">
                  <c:v>ME</c:v>
                </c:pt>
                <c:pt idx="25">
                  <c:v>NC</c:v>
                </c:pt>
                <c:pt idx="26">
                  <c:v>WA</c:v>
                </c:pt>
                <c:pt idx="27">
                  <c:v>AZ</c:v>
                </c:pt>
                <c:pt idx="28">
                  <c:v>PA</c:v>
                </c:pt>
                <c:pt idx="29">
                  <c:v>MD</c:v>
                </c:pt>
                <c:pt idx="30">
                  <c:v>TN</c:v>
                </c:pt>
                <c:pt idx="31">
                  <c:v>TX</c:v>
                </c:pt>
                <c:pt idx="32">
                  <c:v>MA</c:v>
                </c:pt>
                <c:pt idx="33">
                  <c:v>GA</c:v>
                </c:pt>
                <c:pt idx="34">
                  <c:v>OK</c:v>
                </c:pt>
                <c:pt idx="35">
                  <c:v>KY</c:v>
                </c:pt>
                <c:pt idx="36">
                  <c:v>NJ</c:v>
                </c:pt>
                <c:pt idx="37">
                  <c:v>RI</c:v>
                </c:pt>
                <c:pt idx="38">
                  <c:v>AK</c:v>
                </c:pt>
                <c:pt idx="39">
                  <c:v>FL</c:v>
                </c:pt>
                <c:pt idx="40">
                  <c:v>MS</c:v>
                </c:pt>
                <c:pt idx="41">
                  <c:v>CA</c:v>
                </c:pt>
                <c:pt idx="42">
                  <c:v>AR</c:v>
                </c:pt>
                <c:pt idx="43">
                  <c:v>NM</c:v>
                </c:pt>
                <c:pt idx="44">
                  <c:v>LA</c:v>
                </c:pt>
                <c:pt idx="45">
                  <c:v>WV</c:v>
                </c:pt>
                <c:pt idx="46">
                  <c:v>NV</c:v>
                </c:pt>
                <c:pt idx="47">
                  <c:v>AL</c:v>
                </c:pt>
                <c:pt idx="48">
                  <c:v>NY</c:v>
                </c:pt>
                <c:pt idx="49">
                  <c:v>HI</c:v>
                </c:pt>
              </c:strCache>
            </c:strRef>
          </c:cat>
          <c:val>
            <c:numRef>
              <c:f>Sheet2!$B$2:$B$51</c:f>
              <c:numCache>
                <c:formatCode>General</c:formatCode>
                <c:ptCount val="50"/>
                <c:pt idx="0">
                  <c:v>56.1</c:v>
                </c:pt>
                <c:pt idx="1">
                  <c:v>55.3</c:v>
                </c:pt>
                <c:pt idx="2">
                  <c:v>55.1</c:v>
                </c:pt>
                <c:pt idx="3">
                  <c:v>53.6</c:v>
                </c:pt>
                <c:pt idx="4">
                  <c:v>51.7</c:v>
                </c:pt>
                <c:pt idx="5">
                  <c:v>47.6</c:v>
                </c:pt>
                <c:pt idx="6">
                  <c:v>46.8</c:v>
                </c:pt>
                <c:pt idx="7">
                  <c:v>45.4</c:v>
                </c:pt>
                <c:pt idx="8">
                  <c:v>40.700000000000003</c:v>
                </c:pt>
                <c:pt idx="9">
                  <c:v>40.4</c:v>
                </c:pt>
                <c:pt idx="10">
                  <c:v>39.799999999999997</c:v>
                </c:pt>
                <c:pt idx="11">
                  <c:v>39.4</c:v>
                </c:pt>
                <c:pt idx="12" formatCode="0.0">
                  <c:v>39</c:v>
                </c:pt>
                <c:pt idx="13" formatCode="0.0">
                  <c:v>39</c:v>
                </c:pt>
                <c:pt idx="14">
                  <c:v>37.200000000000003</c:v>
                </c:pt>
                <c:pt idx="15">
                  <c:v>37.200000000000003</c:v>
                </c:pt>
                <c:pt idx="16">
                  <c:v>37.1</c:v>
                </c:pt>
                <c:pt idx="17">
                  <c:v>37.1</c:v>
                </c:pt>
                <c:pt idx="18">
                  <c:v>36.4</c:v>
                </c:pt>
                <c:pt idx="19">
                  <c:v>32.299999999999997</c:v>
                </c:pt>
                <c:pt idx="20">
                  <c:v>31.6</c:v>
                </c:pt>
                <c:pt idx="21">
                  <c:v>31.5</c:v>
                </c:pt>
                <c:pt idx="22" formatCode="0.0">
                  <c:v>31</c:v>
                </c:pt>
                <c:pt idx="23">
                  <c:v>30.2</c:v>
                </c:pt>
                <c:pt idx="24">
                  <c:v>30.2</c:v>
                </c:pt>
                <c:pt idx="25">
                  <c:v>29.7</c:v>
                </c:pt>
                <c:pt idx="26" formatCode="0.0">
                  <c:v>29</c:v>
                </c:pt>
                <c:pt idx="27">
                  <c:v>28.1</c:v>
                </c:pt>
                <c:pt idx="28">
                  <c:v>27.9</c:v>
                </c:pt>
                <c:pt idx="29">
                  <c:v>27.6</c:v>
                </c:pt>
                <c:pt idx="30">
                  <c:v>27.2</c:v>
                </c:pt>
                <c:pt idx="31">
                  <c:v>26.1</c:v>
                </c:pt>
                <c:pt idx="32" formatCode="0.0">
                  <c:v>26</c:v>
                </c:pt>
                <c:pt idx="33" formatCode="0.0">
                  <c:v>26</c:v>
                </c:pt>
                <c:pt idx="34">
                  <c:v>25.7</c:v>
                </c:pt>
                <c:pt idx="35">
                  <c:v>24.4</c:v>
                </c:pt>
                <c:pt idx="36">
                  <c:v>24.1</c:v>
                </c:pt>
                <c:pt idx="37">
                  <c:v>23.8</c:v>
                </c:pt>
                <c:pt idx="38">
                  <c:v>23.2</c:v>
                </c:pt>
                <c:pt idx="39">
                  <c:v>22.6</c:v>
                </c:pt>
                <c:pt idx="40">
                  <c:v>20.7</c:v>
                </c:pt>
                <c:pt idx="41">
                  <c:v>19.3</c:v>
                </c:pt>
                <c:pt idx="42">
                  <c:v>19.3</c:v>
                </c:pt>
                <c:pt idx="43">
                  <c:v>18.600000000000001</c:v>
                </c:pt>
                <c:pt idx="44">
                  <c:v>18.5</c:v>
                </c:pt>
                <c:pt idx="45">
                  <c:v>17.899999999999999</c:v>
                </c:pt>
                <c:pt idx="46">
                  <c:v>17.7</c:v>
                </c:pt>
                <c:pt idx="47">
                  <c:v>16.2</c:v>
                </c:pt>
                <c:pt idx="48">
                  <c:v>15.4</c:v>
                </c:pt>
                <c:pt idx="49">
                  <c:v>9.4</c:v>
                </c:pt>
              </c:numCache>
            </c:numRef>
          </c:val>
          <c:extLst>
            <c:ext xmlns:c16="http://schemas.microsoft.com/office/drawing/2014/chart" uri="{C3380CC4-5D6E-409C-BE32-E72D297353CC}">
              <c16:uniqueId val="{00000000-D287-46DF-B8F0-E44C588717CD}"/>
            </c:ext>
          </c:extLst>
        </c:ser>
        <c:dLbls>
          <c:dLblPos val="outEnd"/>
          <c:showLegendKey val="0"/>
          <c:showVal val="1"/>
          <c:showCatName val="0"/>
          <c:showSerName val="0"/>
          <c:showPercent val="0"/>
          <c:showBubbleSize val="0"/>
        </c:dLbls>
        <c:gapWidth val="182"/>
        <c:axId val="1609396672"/>
        <c:axId val="1609397920"/>
      </c:barChart>
      <c:lineChart>
        <c:grouping val="standard"/>
        <c:varyColors val="0"/>
        <c:ser>
          <c:idx val="1"/>
          <c:order val="1"/>
          <c:tx>
            <c:strRef>
              <c:f>Sheet2!$C$1</c:f>
              <c:strCache>
                <c:ptCount val="1"/>
              </c:strCache>
            </c:strRef>
          </c:tx>
          <c:spPr>
            <a:ln w="38100" cap="rnd">
              <a:solidFill>
                <a:srgbClr val="7030A0"/>
              </a:solidFill>
              <a:round/>
            </a:ln>
            <a:effectLst/>
          </c:spPr>
          <c:marker>
            <c:symbol val="none"/>
          </c:marker>
          <c:cat>
            <c:strRef>
              <c:f>Sheet2!$A$2:$A$51</c:f>
              <c:strCache>
                <c:ptCount val="50"/>
                <c:pt idx="0">
                  <c:v>NE</c:v>
                </c:pt>
                <c:pt idx="1">
                  <c:v>IA</c:v>
                </c:pt>
                <c:pt idx="2">
                  <c:v>SD</c:v>
                </c:pt>
                <c:pt idx="3">
                  <c:v>WI</c:v>
                </c:pt>
                <c:pt idx="4">
                  <c:v>MN</c:v>
                </c:pt>
                <c:pt idx="5">
                  <c:v>ND</c:v>
                </c:pt>
                <c:pt idx="6">
                  <c:v>CO</c:v>
                </c:pt>
                <c:pt idx="7">
                  <c:v>MT</c:v>
                </c:pt>
                <c:pt idx="8">
                  <c:v>WY</c:v>
                </c:pt>
                <c:pt idx="9">
                  <c:v>UT</c:v>
                </c:pt>
                <c:pt idx="10">
                  <c:v>IL</c:v>
                </c:pt>
                <c:pt idx="11">
                  <c:v>DE</c:v>
                </c:pt>
                <c:pt idx="12">
                  <c:v>MO</c:v>
                </c:pt>
                <c:pt idx="13">
                  <c:v>IN</c:v>
                </c:pt>
                <c:pt idx="14">
                  <c:v>OR</c:v>
                </c:pt>
                <c:pt idx="15">
                  <c:v>NH</c:v>
                </c:pt>
                <c:pt idx="16">
                  <c:v>SC</c:v>
                </c:pt>
                <c:pt idx="17">
                  <c:v>KS</c:v>
                </c:pt>
                <c:pt idx="18">
                  <c:v>VT</c:v>
                </c:pt>
                <c:pt idx="19">
                  <c:v>CT</c:v>
                </c:pt>
                <c:pt idx="20">
                  <c:v>ID</c:v>
                </c:pt>
                <c:pt idx="21">
                  <c:v>OH</c:v>
                </c:pt>
                <c:pt idx="22">
                  <c:v>VA</c:v>
                </c:pt>
                <c:pt idx="23">
                  <c:v>MI</c:v>
                </c:pt>
                <c:pt idx="24">
                  <c:v>ME</c:v>
                </c:pt>
                <c:pt idx="25">
                  <c:v>NC</c:v>
                </c:pt>
                <c:pt idx="26">
                  <c:v>WA</c:v>
                </c:pt>
                <c:pt idx="27">
                  <c:v>AZ</c:v>
                </c:pt>
                <c:pt idx="28">
                  <c:v>PA</c:v>
                </c:pt>
                <c:pt idx="29">
                  <c:v>MD</c:v>
                </c:pt>
                <c:pt idx="30">
                  <c:v>TN</c:v>
                </c:pt>
                <c:pt idx="31">
                  <c:v>TX</c:v>
                </c:pt>
                <c:pt idx="32">
                  <c:v>MA</c:v>
                </c:pt>
                <c:pt idx="33">
                  <c:v>GA</c:v>
                </c:pt>
                <c:pt idx="34">
                  <c:v>OK</c:v>
                </c:pt>
                <c:pt idx="35">
                  <c:v>KY</c:v>
                </c:pt>
                <c:pt idx="36">
                  <c:v>NJ</c:v>
                </c:pt>
                <c:pt idx="37">
                  <c:v>RI</c:v>
                </c:pt>
                <c:pt idx="38">
                  <c:v>AK</c:v>
                </c:pt>
                <c:pt idx="39">
                  <c:v>FL</c:v>
                </c:pt>
                <c:pt idx="40">
                  <c:v>MS</c:v>
                </c:pt>
                <c:pt idx="41">
                  <c:v>CA</c:v>
                </c:pt>
                <c:pt idx="42">
                  <c:v>AR</c:v>
                </c:pt>
                <c:pt idx="43">
                  <c:v>NM</c:v>
                </c:pt>
                <c:pt idx="44">
                  <c:v>LA</c:v>
                </c:pt>
                <c:pt idx="45">
                  <c:v>WV</c:v>
                </c:pt>
                <c:pt idx="46">
                  <c:v>NV</c:v>
                </c:pt>
                <c:pt idx="47">
                  <c:v>AL</c:v>
                </c:pt>
                <c:pt idx="48">
                  <c:v>NY</c:v>
                </c:pt>
                <c:pt idx="49">
                  <c:v>HI</c:v>
                </c:pt>
              </c:strCache>
            </c:strRef>
          </c:cat>
          <c:val>
            <c:numRef>
              <c:f>Sheet2!$C$2:$C$51</c:f>
              <c:numCache>
                <c:formatCode>General</c:formatCode>
                <c:ptCount val="50"/>
                <c:pt idx="0">
                  <c:v>28.6</c:v>
                </c:pt>
                <c:pt idx="1">
                  <c:v>28.6</c:v>
                </c:pt>
                <c:pt idx="2">
                  <c:v>28.6</c:v>
                </c:pt>
                <c:pt idx="3">
                  <c:v>28.6</c:v>
                </c:pt>
                <c:pt idx="4">
                  <c:v>28.6</c:v>
                </c:pt>
                <c:pt idx="5">
                  <c:v>28.6</c:v>
                </c:pt>
                <c:pt idx="6">
                  <c:v>28.6</c:v>
                </c:pt>
                <c:pt idx="7">
                  <c:v>28.6</c:v>
                </c:pt>
                <c:pt idx="8">
                  <c:v>28.6</c:v>
                </c:pt>
                <c:pt idx="9">
                  <c:v>28.6</c:v>
                </c:pt>
                <c:pt idx="10">
                  <c:v>28.6</c:v>
                </c:pt>
                <c:pt idx="11">
                  <c:v>28.6</c:v>
                </c:pt>
                <c:pt idx="12">
                  <c:v>28.6</c:v>
                </c:pt>
                <c:pt idx="13">
                  <c:v>28.6</c:v>
                </c:pt>
                <c:pt idx="14">
                  <c:v>28.6</c:v>
                </c:pt>
                <c:pt idx="15">
                  <c:v>28.6</c:v>
                </c:pt>
                <c:pt idx="16">
                  <c:v>28.6</c:v>
                </c:pt>
                <c:pt idx="17">
                  <c:v>28.6</c:v>
                </c:pt>
                <c:pt idx="18">
                  <c:v>28.6</c:v>
                </c:pt>
                <c:pt idx="19">
                  <c:v>28.6</c:v>
                </c:pt>
                <c:pt idx="20">
                  <c:v>28.6</c:v>
                </c:pt>
                <c:pt idx="21">
                  <c:v>28.6</c:v>
                </c:pt>
                <c:pt idx="22">
                  <c:v>28.6</c:v>
                </c:pt>
                <c:pt idx="23">
                  <c:v>28.6</c:v>
                </c:pt>
                <c:pt idx="24">
                  <c:v>28.6</c:v>
                </c:pt>
                <c:pt idx="25">
                  <c:v>28.6</c:v>
                </c:pt>
                <c:pt idx="26">
                  <c:v>28.6</c:v>
                </c:pt>
                <c:pt idx="27">
                  <c:v>28.6</c:v>
                </c:pt>
                <c:pt idx="28">
                  <c:v>28.6</c:v>
                </c:pt>
                <c:pt idx="29">
                  <c:v>28.6</c:v>
                </c:pt>
                <c:pt idx="30">
                  <c:v>28.6</c:v>
                </c:pt>
                <c:pt idx="31">
                  <c:v>28.6</c:v>
                </c:pt>
                <c:pt idx="32">
                  <c:v>28.6</c:v>
                </c:pt>
                <c:pt idx="33">
                  <c:v>28.6</c:v>
                </c:pt>
                <c:pt idx="34">
                  <c:v>28.6</c:v>
                </c:pt>
                <c:pt idx="35">
                  <c:v>28.6</c:v>
                </c:pt>
                <c:pt idx="36">
                  <c:v>28.6</c:v>
                </c:pt>
                <c:pt idx="37">
                  <c:v>28.6</c:v>
                </c:pt>
                <c:pt idx="38">
                  <c:v>28.6</c:v>
                </c:pt>
                <c:pt idx="39">
                  <c:v>28.6</c:v>
                </c:pt>
                <c:pt idx="40">
                  <c:v>28.6</c:v>
                </c:pt>
                <c:pt idx="41">
                  <c:v>28.6</c:v>
                </c:pt>
                <c:pt idx="42">
                  <c:v>28.6</c:v>
                </c:pt>
                <c:pt idx="43">
                  <c:v>28.6</c:v>
                </c:pt>
                <c:pt idx="44">
                  <c:v>28.6</c:v>
                </c:pt>
                <c:pt idx="45">
                  <c:v>28.6</c:v>
                </c:pt>
                <c:pt idx="46">
                  <c:v>28.6</c:v>
                </c:pt>
                <c:pt idx="47">
                  <c:v>28.6</c:v>
                </c:pt>
                <c:pt idx="48">
                  <c:v>28.6</c:v>
                </c:pt>
                <c:pt idx="49">
                  <c:v>28.6</c:v>
                </c:pt>
              </c:numCache>
            </c:numRef>
          </c:val>
          <c:smooth val="0"/>
          <c:extLst>
            <c:ext xmlns:c16="http://schemas.microsoft.com/office/drawing/2014/chart" uri="{C3380CC4-5D6E-409C-BE32-E72D297353CC}">
              <c16:uniqueId val="{00000001-D287-46DF-B8F0-E44C588717CD}"/>
            </c:ext>
          </c:extLst>
        </c:ser>
        <c:dLbls>
          <c:showLegendKey val="0"/>
          <c:showVal val="0"/>
          <c:showCatName val="0"/>
          <c:showSerName val="0"/>
          <c:showPercent val="0"/>
          <c:showBubbleSize val="0"/>
        </c:dLbls>
        <c:marker val="1"/>
        <c:smooth val="0"/>
        <c:axId val="1609396672"/>
        <c:axId val="1609397920"/>
      </c:lineChart>
      <c:catAx>
        <c:axId val="160939667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baseline="0" dirty="0">
                    <a:solidFill>
                      <a:schemeClr val="tx1"/>
                    </a:solidFill>
                    <a:latin typeface="Arial" panose="020B0604020202020204" pitchFamily="34" charset="0"/>
                    <a:cs typeface="Arial" panose="020B0604020202020204" pitchFamily="34" charset="0"/>
                  </a:rPr>
                  <a:t>State </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09397920"/>
        <c:crosses val="autoZero"/>
        <c:auto val="1"/>
        <c:lblAlgn val="ctr"/>
        <c:lblOffset val="100"/>
        <c:noMultiLvlLbl val="0"/>
      </c:catAx>
      <c:valAx>
        <c:axId val="1609397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i="0" baseline="0" dirty="0">
                    <a:solidFill>
                      <a:schemeClr val="tx1"/>
                    </a:solidFill>
                    <a:effectLst/>
                    <a:latin typeface="Arial" panose="020B0604020202020204" pitchFamily="34" charset="0"/>
                    <a:cs typeface="Arial" panose="020B0604020202020204" pitchFamily="34" charset="0"/>
                  </a:rPr>
                  <a:t>% of Eligible Beneficiaries Enrolling in CR</a:t>
                </a:r>
                <a:endParaRPr lang="en-US" sz="1600" b="1" baseline="0" dirty="0">
                  <a:solidFill>
                    <a:schemeClr val="tx1"/>
                  </a:solidFill>
                  <a:effectLst/>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09396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dirty="0">
                <a:solidFill>
                  <a:schemeClr val="tx1"/>
                </a:solidFill>
              </a:rPr>
              <a:t>Eligible for CR and initiated</a:t>
            </a:r>
          </a:p>
        </c:rich>
      </c:tx>
      <c:overlay val="0"/>
      <c:spPr>
        <a:noFill/>
        <a:ln>
          <a:noFill/>
        </a:ln>
        <a:effectLst/>
      </c:spPr>
      <c:txPr>
        <a:bodyPr rot="0" spcFirstLastPara="1" vertOverflow="ellipsis" vert="horz" wrap="square" anchor="ctr" anchorCtr="1"/>
        <a:lstStyle/>
        <a:p>
          <a:pPr>
            <a:defRPr sz="132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Sheet1!$C$1</c:f>
              <c:strCache>
                <c:ptCount val="1"/>
                <c:pt idx="0">
                  <c:v>Eligible for CR and initiated</c:v>
                </c:pt>
              </c:strCache>
            </c:strRef>
          </c:tx>
          <c:spPr>
            <a:solidFill>
              <a:schemeClr val="accent6">
                <a:lumMod val="50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Sheet1!$A$2:$B$11</c:f>
              <c:multiLvlStrCache>
                <c:ptCount val="10"/>
                <c:lvl>
                  <c:pt idx="1">
                    <c:v>65-74</c:v>
                  </c:pt>
                  <c:pt idx="2">
                    <c:v>75-84</c:v>
                  </c:pt>
                  <c:pt idx="3">
                    <c:v>&gt;85</c:v>
                  </c:pt>
                  <c:pt idx="4">
                    <c:v>Male</c:v>
                  </c:pt>
                  <c:pt idx="5">
                    <c:v>Female</c:v>
                  </c:pt>
                  <c:pt idx="6">
                    <c:v>NH White</c:v>
                  </c:pt>
                  <c:pt idx="7">
                    <c:v>NH Black</c:v>
                  </c:pt>
                  <c:pt idx="8">
                    <c:v>Hispanic</c:v>
                  </c:pt>
                  <c:pt idx="9">
                    <c:v>Asian</c:v>
                  </c:pt>
                </c:lvl>
                <c:lvl>
                  <c:pt idx="0">
                    <c:v>Overall</c:v>
                  </c:pt>
                  <c:pt idx="1">
                    <c:v>Age (yrs)</c:v>
                  </c:pt>
                  <c:pt idx="4">
                    <c:v>Sex</c:v>
                  </c:pt>
                  <c:pt idx="6">
                    <c:v>Race/Ethnicity</c:v>
                  </c:pt>
                </c:lvl>
              </c:multiLvlStrCache>
            </c:multiLvlStrRef>
          </c:cat>
          <c:val>
            <c:numRef>
              <c:f>Sheet1!$C$2:$C$11</c:f>
              <c:numCache>
                <c:formatCode>General</c:formatCode>
                <c:ptCount val="10"/>
                <c:pt idx="0">
                  <c:v>28.6</c:v>
                </c:pt>
                <c:pt idx="1">
                  <c:v>34.299999999999997</c:v>
                </c:pt>
                <c:pt idx="2">
                  <c:v>27.8</c:v>
                </c:pt>
                <c:pt idx="3">
                  <c:v>12.6</c:v>
                </c:pt>
                <c:pt idx="4">
                  <c:v>31.9</c:v>
                </c:pt>
                <c:pt idx="5">
                  <c:v>23.7</c:v>
                </c:pt>
                <c:pt idx="6">
                  <c:v>30</c:v>
                </c:pt>
                <c:pt idx="7">
                  <c:v>17.3</c:v>
                </c:pt>
                <c:pt idx="8">
                  <c:v>16</c:v>
                </c:pt>
                <c:pt idx="9">
                  <c:v>18.899999999999999</c:v>
                </c:pt>
              </c:numCache>
            </c:numRef>
          </c:val>
          <c:extLst>
            <c:ext xmlns:c16="http://schemas.microsoft.com/office/drawing/2014/chart" uri="{C3380CC4-5D6E-409C-BE32-E72D297353CC}">
              <c16:uniqueId val="{00000000-71C8-40BD-ABFC-EE54C2744193}"/>
            </c:ext>
          </c:extLst>
        </c:ser>
        <c:dLbls>
          <c:dLblPos val="outEnd"/>
          <c:showLegendKey val="0"/>
          <c:showVal val="1"/>
          <c:showCatName val="0"/>
          <c:showSerName val="0"/>
          <c:showPercent val="0"/>
          <c:showBubbleSize val="0"/>
        </c:dLbls>
        <c:gapWidth val="100"/>
        <c:axId val="1606439712"/>
        <c:axId val="1606440128"/>
        <c:extLst>
          <c:ext xmlns:c15="http://schemas.microsoft.com/office/drawing/2012/chart" uri="{02D57815-91ED-43cb-92C2-25804820EDAC}">
            <c15:filteredBarSeries>
              <c15:ser>
                <c:idx val="1"/>
                <c:order val="1"/>
                <c:tx>
                  <c:strRef>
                    <c:extLst>
                      <c:ext uri="{02D57815-91ED-43cb-92C2-25804820EDAC}">
                        <c15:formulaRef>
                          <c15:sqref>Sheet1!#REF!</c15:sqref>
                        </c15:formulaRef>
                      </c:ext>
                    </c:extLst>
                    <c:strCache>
                      <c:ptCount val="1"/>
                      <c:pt idx="0">
                        <c:v>#REF!</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extLst>
                      <c:ext uri="{02D57815-91ED-43cb-92C2-25804820EDAC}">
                        <c15:formulaRef>
                          <c15:sqref>Sheet1!$A$2:$B$11</c15:sqref>
                        </c15:formulaRef>
                      </c:ext>
                    </c:extLst>
                    <c:multiLvlStrCache>
                      <c:ptCount val="10"/>
                      <c:lvl>
                        <c:pt idx="1">
                          <c:v>65-74</c:v>
                        </c:pt>
                        <c:pt idx="2">
                          <c:v>75-84</c:v>
                        </c:pt>
                        <c:pt idx="3">
                          <c:v>&gt;85</c:v>
                        </c:pt>
                        <c:pt idx="4">
                          <c:v>Male</c:v>
                        </c:pt>
                        <c:pt idx="5">
                          <c:v>Female</c:v>
                        </c:pt>
                        <c:pt idx="6">
                          <c:v>NH White</c:v>
                        </c:pt>
                        <c:pt idx="7">
                          <c:v>NH Black</c:v>
                        </c:pt>
                        <c:pt idx="8">
                          <c:v>Hispanic</c:v>
                        </c:pt>
                        <c:pt idx="9">
                          <c:v>Asian</c:v>
                        </c:pt>
                      </c:lvl>
                      <c:lvl>
                        <c:pt idx="0">
                          <c:v>Overall</c:v>
                        </c:pt>
                        <c:pt idx="1">
                          <c:v>Age (yrs)</c:v>
                        </c:pt>
                        <c:pt idx="4">
                          <c:v>Sex</c:v>
                        </c:pt>
                        <c:pt idx="6">
                          <c:v>Race/Ethnicity</c:v>
                        </c:pt>
                      </c:lvl>
                    </c:multiLvlStrCache>
                  </c:multiLvlStrRef>
                </c:cat>
                <c:val>
                  <c:numRef>
                    <c:extLst>
                      <c:ext uri="{02D57815-91ED-43cb-92C2-25804820EDAC}">
                        <c15:formulaRef>
                          <c15:sqref>Sheet1!$D$10:$D$11</c15:sqref>
                        </c15:formulaRef>
                      </c:ext>
                    </c:extLst>
                    <c:numCache>
                      <c:formatCode>General</c:formatCode>
                      <c:ptCount val="2"/>
                    </c:numCache>
                  </c:numRef>
                </c:val>
                <c:extLst>
                  <c:ext xmlns:c16="http://schemas.microsoft.com/office/drawing/2014/chart" uri="{C3380CC4-5D6E-409C-BE32-E72D297353CC}">
                    <c16:uniqueId val="{00000001-71C8-40BD-ABFC-EE54C2744193}"/>
                  </c:ext>
                </c:extLst>
              </c15:ser>
            </c15:filteredBarSeries>
          </c:ext>
        </c:extLst>
      </c:barChart>
      <c:catAx>
        <c:axId val="160643971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06440128"/>
        <c:crosses val="autoZero"/>
        <c:auto val="1"/>
        <c:lblAlgn val="ctr"/>
        <c:lblOffset val="100"/>
        <c:noMultiLvlLbl val="0"/>
      </c:catAx>
      <c:valAx>
        <c:axId val="1606440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solidFill>
                      <a:schemeClr val="tx1"/>
                    </a:solidFill>
                  </a:rPr>
                  <a:t>Percent %</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06439712"/>
        <c:crosses val="autoZero"/>
        <c:crossBetween val="between"/>
      </c:valAx>
      <c:spPr>
        <a:noFill/>
        <a:ln>
          <a:noFill/>
        </a:ln>
        <a:effectLst/>
      </c:spPr>
    </c:plotArea>
    <c:plotVisOnly val="1"/>
    <c:dispBlanksAs val="gap"/>
    <c:showDLblsOverMax val="0"/>
  </c:chart>
  <c:spPr>
    <a:noFill/>
    <a:ln>
      <a:noFill/>
    </a:ln>
    <a:effectLst/>
  </c:spPr>
  <c:txPr>
    <a:bodyPr/>
    <a:lstStyle/>
    <a:p>
      <a:pPr>
        <a:defRPr sz="1100" baseline="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mn-cs"/>
              </a:defRPr>
            </a:pPr>
            <a:r>
              <a:rPr lang="en-US" sz="1800" dirty="0"/>
              <a:t>Initiated CR and completed*</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mn-cs"/>
            </a:defRPr>
          </a:pPr>
          <a:endParaRPr lang="en-US"/>
        </a:p>
      </c:txPr>
    </c:title>
    <c:autoTitleDeleted val="0"/>
    <c:plotArea>
      <c:layout/>
      <c:barChart>
        <c:barDir val="col"/>
        <c:grouping val="clustered"/>
        <c:varyColors val="0"/>
        <c:ser>
          <c:idx val="0"/>
          <c:order val="0"/>
          <c:tx>
            <c:strRef>
              <c:f>Sheet1!$C$13</c:f>
              <c:strCache>
                <c:ptCount val="1"/>
                <c:pt idx="0">
                  <c:v>Initiated CR and completed*</c:v>
                </c:pt>
              </c:strCache>
            </c:strRef>
          </c:tx>
          <c:spPr>
            <a:solidFill>
              <a:schemeClr val="accent2"/>
            </a:solidFill>
            <a:ln>
              <a:solidFill>
                <a:schemeClr val="accent2"/>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Sheet1!$A$14:$B$23</c:f>
              <c:multiLvlStrCache>
                <c:ptCount val="10"/>
                <c:lvl>
                  <c:pt idx="1">
                    <c:v>65-74</c:v>
                  </c:pt>
                  <c:pt idx="2">
                    <c:v>75-84</c:v>
                  </c:pt>
                  <c:pt idx="3">
                    <c:v>&gt;85</c:v>
                  </c:pt>
                  <c:pt idx="4">
                    <c:v>Male</c:v>
                  </c:pt>
                  <c:pt idx="5">
                    <c:v>Female</c:v>
                  </c:pt>
                  <c:pt idx="6">
                    <c:v>NH
White</c:v>
                  </c:pt>
                  <c:pt idx="7">
                    <c:v>NH
Black</c:v>
                  </c:pt>
                  <c:pt idx="8">
                    <c:v>Hispanic</c:v>
                  </c:pt>
                  <c:pt idx="9">
                    <c:v>Asian</c:v>
                  </c:pt>
                </c:lvl>
                <c:lvl>
                  <c:pt idx="0">
                    <c:v>Overall</c:v>
                  </c:pt>
                  <c:pt idx="1">
                    <c:v>Age (yrs)</c:v>
                  </c:pt>
                  <c:pt idx="4">
                    <c:v>Sex</c:v>
                  </c:pt>
                  <c:pt idx="6">
                    <c:v>Race/Ethnicity</c:v>
                  </c:pt>
                </c:lvl>
              </c:multiLvlStrCache>
            </c:multiLvlStrRef>
          </c:cat>
          <c:val>
            <c:numRef>
              <c:f>Sheet1!$C$14:$C$23</c:f>
              <c:numCache>
                <c:formatCode>General</c:formatCode>
                <c:ptCount val="10"/>
                <c:pt idx="0">
                  <c:v>27.6</c:v>
                </c:pt>
                <c:pt idx="1">
                  <c:v>27.8</c:v>
                </c:pt>
                <c:pt idx="2">
                  <c:v>28</c:v>
                </c:pt>
                <c:pt idx="3">
                  <c:v>24.5</c:v>
                </c:pt>
                <c:pt idx="4">
                  <c:v>29</c:v>
                </c:pt>
                <c:pt idx="5">
                  <c:v>24.9</c:v>
                </c:pt>
                <c:pt idx="6">
                  <c:v>27.7</c:v>
                </c:pt>
                <c:pt idx="7">
                  <c:v>29.2</c:v>
                </c:pt>
                <c:pt idx="8">
                  <c:v>25.1</c:v>
                </c:pt>
                <c:pt idx="9">
                  <c:v>25.6</c:v>
                </c:pt>
              </c:numCache>
            </c:numRef>
          </c:val>
          <c:extLst>
            <c:ext xmlns:c16="http://schemas.microsoft.com/office/drawing/2014/chart" uri="{C3380CC4-5D6E-409C-BE32-E72D297353CC}">
              <c16:uniqueId val="{00000000-5D3F-4AAE-B558-113264C39E86}"/>
            </c:ext>
          </c:extLst>
        </c:ser>
        <c:dLbls>
          <c:showLegendKey val="0"/>
          <c:showVal val="0"/>
          <c:showCatName val="0"/>
          <c:showSerName val="0"/>
          <c:showPercent val="0"/>
          <c:showBubbleSize val="0"/>
        </c:dLbls>
        <c:gapWidth val="100"/>
        <c:overlap val="-24"/>
        <c:axId val="1588848800"/>
        <c:axId val="1588850048"/>
      </c:barChart>
      <c:catAx>
        <c:axId val="158884880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mn-cs"/>
              </a:defRPr>
            </a:pPr>
            <a:endParaRPr lang="en-US"/>
          </a:p>
        </c:txPr>
        <c:crossAx val="1588850048"/>
        <c:crosses val="autoZero"/>
        <c:auto val="1"/>
        <c:lblAlgn val="ctr"/>
        <c:lblOffset val="100"/>
        <c:noMultiLvlLbl val="0"/>
      </c:catAx>
      <c:valAx>
        <c:axId val="1588850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mn-cs"/>
                  </a:defRPr>
                </a:pPr>
                <a:r>
                  <a:rPr lang="en-US" sz="1100" dirty="0">
                    <a:solidFill>
                      <a:schemeClr val="tx1"/>
                    </a:solidFill>
                  </a:rPr>
                  <a:t>Percent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mn-cs"/>
              </a:defRPr>
            </a:pPr>
            <a:endParaRPr lang="en-US"/>
          </a:p>
        </c:txPr>
        <c:crossAx val="1588848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aseline="0">
          <a:solidFill>
            <a:schemeClr val="tx1"/>
          </a:solidFill>
          <a:latin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c:v>
                </c:pt>
              </c:strCache>
            </c:strRef>
          </c:tx>
          <c:explosion val="2"/>
          <c:dPt>
            <c:idx val="0"/>
            <c:bubble3D val="0"/>
            <c:spPr>
              <a:solidFill>
                <a:schemeClr val="accent2"/>
              </a:solidFill>
              <a:ln w="19050">
                <a:noFill/>
              </a:ln>
              <a:effectLst/>
            </c:spPr>
            <c:extLst>
              <c:ext xmlns:c16="http://schemas.microsoft.com/office/drawing/2014/chart" uri="{C3380CC4-5D6E-409C-BE32-E72D297353CC}">
                <c16:uniqueId val="{00000001-04D9-4BF9-B5CC-DAF5BF7354D2}"/>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04D9-4BF9-B5CC-DAF5BF7354D2}"/>
              </c:ext>
            </c:extLst>
          </c:dPt>
          <c:cat>
            <c:strRef>
              <c:f>Sheet1!$A$2:$A$3</c:f>
              <c:strCache>
                <c:ptCount val="2"/>
                <c:pt idx="0">
                  <c:v>Participated in CR</c:v>
                </c:pt>
                <c:pt idx="1">
                  <c:v>Didn't participate in CR</c:v>
                </c:pt>
              </c:strCache>
            </c:strRef>
          </c:cat>
          <c:val>
            <c:numRef>
              <c:f>Sheet1!$B$2:$B$3</c:f>
              <c:numCache>
                <c:formatCode>General</c:formatCode>
                <c:ptCount val="2"/>
                <c:pt idx="0">
                  <c:v>57</c:v>
                </c:pt>
                <c:pt idx="1">
                  <c:v>43</c:v>
                </c:pt>
              </c:numCache>
            </c:numRef>
          </c:val>
          <c:extLst>
            <c:ext xmlns:c16="http://schemas.microsoft.com/office/drawing/2014/chart" uri="{C3380CC4-5D6E-409C-BE32-E72D297353CC}">
              <c16:uniqueId val="{00000004-04D9-4BF9-B5CC-DAF5BF7354D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c:v>
                </c:pt>
              </c:strCache>
            </c:strRef>
          </c:tx>
          <c:dPt>
            <c:idx val="0"/>
            <c:bubble3D val="0"/>
            <c:spPr>
              <a:solidFill>
                <a:schemeClr val="accent2"/>
              </a:solidFill>
              <a:ln w="19050">
                <a:noFill/>
              </a:ln>
              <a:effectLst/>
            </c:spPr>
            <c:extLst>
              <c:ext xmlns:c16="http://schemas.microsoft.com/office/drawing/2014/chart" uri="{C3380CC4-5D6E-409C-BE32-E72D297353CC}">
                <c16:uniqueId val="{00000001-9EF5-41AA-BE68-13A06AC85624}"/>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9EF5-41AA-BE68-13A06AC85624}"/>
              </c:ext>
            </c:extLst>
          </c:dPt>
          <c:cat>
            <c:strRef>
              <c:f>Sheet1!$A$2:$A$3</c:f>
              <c:strCache>
                <c:ptCount val="2"/>
                <c:pt idx="0">
                  <c:v>Participated in CR</c:v>
                </c:pt>
                <c:pt idx="1">
                  <c:v>Didn't participate in CR</c:v>
                </c:pt>
              </c:strCache>
            </c:strRef>
          </c:cat>
          <c:val>
            <c:numRef>
              <c:f>Sheet1!$B$2:$B$3</c:f>
              <c:numCache>
                <c:formatCode>General</c:formatCode>
                <c:ptCount val="2"/>
                <c:pt idx="0">
                  <c:v>30.6</c:v>
                </c:pt>
                <c:pt idx="1">
                  <c:v>69.400000000000006</c:v>
                </c:pt>
              </c:numCache>
            </c:numRef>
          </c:val>
          <c:extLst>
            <c:ext xmlns:c16="http://schemas.microsoft.com/office/drawing/2014/chart" uri="{C3380CC4-5D6E-409C-BE32-E72D297353CC}">
              <c16:uniqueId val="{00000004-9EF5-41AA-BE68-13A06AC8562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c:v>
                </c:pt>
              </c:strCache>
            </c:strRef>
          </c:tx>
          <c:spPr>
            <a:solidFill>
              <a:schemeClr val="accent2"/>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CAA2-4413-98A6-B9AF0FDC300B}"/>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CAA2-4413-98A6-B9AF0FDC300B}"/>
              </c:ext>
            </c:extLst>
          </c:dPt>
          <c:cat>
            <c:strRef>
              <c:f>Sheet1!$A$2:$A$3</c:f>
              <c:strCache>
                <c:ptCount val="2"/>
                <c:pt idx="0">
                  <c:v>Participated in CR</c:v>
                </c:pt>
                <c:pt idx="1">
                  <c:v>Didn't participate in CR</c:v>
                </c:pt>
              </c:strCache>
            </c:strRef>
          </c:cat>
          <c:val>
            <c:numRef>
              <c:f>Sheet1!$B$2:$B$3</c:f>
              <c:numCache>
                <c:formatCode>General</c:formatCode>
                <c:ptCount val="2"/>
                <c:pt idx="0">
                  <c:v>20.2</c:v>
                </c:pt>
                <c:pt idx="1">
                  <c:v>79.8</c:v>
                </c:pt>
              </c:numCache>
            </c:numRef>
          </c:val>
          <c:extLst>
            <c:ext xmlns:c16="http://schemas.microsoft.com/office/drawing/2014/chart" uri="{C3380CC4-5D6E-409C-BE32-E72D297353CC}">
              <c16:uniqueId val="{00000004-CAA2-4413-98A6-B9AF0FDC300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768B-45B2-BEB7-43C191EDF984}"/>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768B-45B2-BEB7-43C191EDF984}"/>
              </c:ext>
            </c:extLst>
          </c:dPt>
          <c:cat>
            <c:strRef>
              <c:f>Sheet1!$A$2:$A$3</c:f>
              <c:strCache>
                <c:ptCount val="2"/>
                <c:pt idx="0">
                  <c:v>Participated in CR</c:v>
                </c:pt>
                <c:pt idx="1">
                  <c:v>Didn't participate in CR</c:v>
                </c:pt>
              </c:strCache>
            </c:strRef>
          </c:cat>
          <c:val>
            <c:numRef>
              <c:f>Sheet1!$B$2:$B$3</c:f>
              <c:numCache>
                <c:formatCode>General</c:formatCode>
                <c:ptCount val="2"/>
                <c:pt idx="0">
                  <c:v>3.9</c:v>
                </c:pt>
                <c:pt idx="1">
                  <c:v>96.1</c:v>
                </c:pt>
              </c:numCache>
            </c:numRef>
          </c:val>
          <c:extLst>
            <c:ext xmlns:c16="http://schemas.microsoft.com/office/drawing/2014/chart" uri="{C3380CC4-5D6E-409C-BE32-E72D297353CC}">
              <c16:uniqueId val="{00000004-768B-45B2-BEB7-43C191EDF98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c:v>
                </c:pt>
              </c:strCache>
            </c:strRef>
          </c:tx>
          <c:spPr>
            <a:solidFill>
              <a:schemeClr val="accent2"/>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769C-4AD0-B967-5C170B08E365}"/>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769C-4AD0-B967-5C170B08E365}"/>
              </c:ext>
            </c:extLst>
          </c:dPt>
          <c:cat>
            <c:strRef>
              <c:f>Sheet1!$A$2:$A$3</c:f>
              <c:strCache>
                <c:ptCount val="2"/>
                <c:pt idx="0">
                  <c:v>Participated in CR</c:v>
                </c:pt>
                <c:pt idx="1">
                  <c:v>Didn't participate in CR</c:v>
                </c:pt>
              </c:strCache>
            </c:strRef>
          </c:cat>
          <c:val>
            <c:numRef>
              <c:f>Sheet1!$B$2:$B$3</c:f>
              <c:numCache>
                <c:formatCode>General</c:formatCode>
                <c:ptCount val="2"/>
                <c:pt idx="0">
                  <c:v>2.6</c:v>
                </c:pt>
                <c:pt idx="1">
                  <c:v>69.400000000000006</c:v>
                </c:pt>
              </c:numCache>
            </c:numRef>
          </c:val>
          <c:extLst>
            <c:ext xmlns:c16="http://schemas.microsoft.com/office/drawing/2014/chart" uri="{C3380CC4-5D6E-409C-BE32-E72D297353CC}">
              <c16:uniqueId val="{00000004-769C-4AD0-B967-5C170B08E36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2557C-D23E-493E-A06A-9ADEDCF31CBA}" type="datetimeFigureOut">
              <a:rPr lang="en-US" smtClean="0"/>
              <a:t>5/11/2023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2CC70-5646-4CF5-840D-5FFD8C5ECE8B}" type="slidenum">
              <a:rPr lang="en-US" smtClean="0"/>
              <a:t>‹#›</a:t>
            </a:fld>
            <a:endParaRPr lang="en-US" dirty="0"/>
          </a:p>
        </p:txBody>
      </p:sp>
    </p:spTree>
    <p:extLst>
      <p:ext uri="{BB962C8B-B14F-4D97-AF65-F5344CB8AC3E}">
        <p14:creationId xmlns:p14="http://schemas.microsoft.com/office/powerpoint/2010/main" val="1335441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391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Strong</a:t>
            </a:r>
            <a:r>
              <a:rPr lang="en-US" baseline="0" dirty="0"/>
              <a:t> evidence shows cardiac rehabilitation reduces death from all causes by 13 to 24 percent and from cardiovascular causes by 26 to 31 percent.</a:t>
            </a:r>
          </a:p>
          <a:p>
            <a:endParaRPr lang="en-US" baseline="0" dirty="0"/>
          </a:p>
          <a:p>
            <a:pPr marL="171450" indent="-171450">
              <a:buFont typeface="Arial" panose="020B0604020202020204" pitchFamily="34" charset="0"/>
              <a:buChar char="•"/>
            </a:pPr>
            <a:r>
              <a:rPr lang="en-US" baseline="0" dirty="0"/>
              <a:t>Cardiac rehabilitation is also proven to keep people out of the hospital by reducing hospitalizations by 42%. And the risk for having a heart attack after receiving cardiac rehabilitation is reduced by 28%.</a:t>
            </a:r>
          </a:p>
          <a:p>
            <a:endParaRPr lang="en-US" baseline="0" dirty="0"/>
          </a:p>
          <a:p>
            <a:pPr marL="171450" indent="-171450">
              <a:buFont typeface="Arial" panose="020B0604020202020204" pitchFamily="34" charset="0"/>
              <a:buChar char="•"/>
            </a:pPr>
            <a:r>
              <a:rPr lang="en-US" baseline="0" dirty="0"/>
              <a:t>The team-based care you receive at cardiac rehabilitation also improves the functional status, mood, and quality of life scores for participants. </a:t>
            </a:r>
          </a:p>
          <a:p>
            <a:endParaRPr lang="en-US" baseline="0" dirty="0"/>
          </a:p>
          <a:p>
            <a:pPr marL="171450" indent="-171450">
              <a:buFont typeface="Arial" panose="020B0604020202020204" pitchFamily="34" charset="0"/>
              <a:buChar char="•"/>
            </a:pPr>
            <a:r>
              <a:rPr lang="en-US" baseline="0" dirty="0"/>
              <a:t>And, again, there is a strong dose-response in cardiac rehabilitation. The benefits are greatest if the participant completes all 36 sessions, although many of these benefits have been seen in people participating in 25 sessions or more.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314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Ultimately, cardiac rehabilitation saves lives.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Only 37 eligible patients need to receive cardiac rehabilitation to prevent 1 death. This number needed to treat or NNT is fewer than other cardiovascular disease preventive intervention and equates to saving the lives of 27 individuals for every 1000 people served.</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CR, however, is an intervention recommended for a specific set of cardiac patients.</a:t>
            </a:r>
          </a:p>
        </p:txBody>
      </p:sp>
      <p:sp>
        <p:nvSpPr>
          <p:cNvPr id="4" name="Slide Number Placeholder 3"/>
          <p:cNvSpPr>
            <a:spLocks noGrp="1"/>
          </p:cNvSpPr>
          <p:nvPr>
            <p:ph type="sldNum" sz="quarter" idx="5"/>
          </p:nvPr>
        </p:nvSpPr>
        <p:spPr/>
        <p:txBody>
          <a:bodyPr/>
          <a:lstStyle/>
          <a:p>
            <a:fld id="{8C42CC70-5646-4CF5-840D-5FFD8C5ECE8B}" type="slidenum">
              <a:rPr lang="en-US" smtClean="0"/>
              <a:t>11</a:t>
            </a:fld>
            <a:endParaRPr lang="en-US" dirty="0"/>
          </a:p>
        </p:txBody>
      </p:sp>
    </p:spTree>
    <p:extLst>
      <p:ext uri="{BB962C8B-B14F-4D97-AF65-F5344CB8AC3E}">
        <p14:creationId xmlns:p14="http://schemas.microsoft.com/office/powerpoint/2010/main" val="3681871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tabLst>
                <a:tab pos="574675" algn="l"/>
              </a:tabLst>
            </a:pPr>
            <a:r>
              <a:rPr lang="en-US" sz="1800" dirty="0">
                <a:effectLst/>
                <a:latin typeface="Segoe UI" panose="020B0502040204020203" pitchFamily="34" charset="0"/>
              </a:rPr>
              <a:t>Here we see that clinical practice guidelines highly recommend CR or related services for certain patient populations.</a:t>
            </a:r>
            <a:endParaRPr lang="en-US" sz="1800" dirty="0">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574675" algn="l"/>
              </a:tabLst>
            </a:pPr>
            <a:endParaRPr lang="en-US" sz="1800" dirty="0">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574675" algn="l"/>
              </a:tabLst>
            </a:pPr>
            <a:r>
              <a:rPr lang="en-US" sz="1800" dirty="0">
                <a:effectLst/>
                <a:latin typeface="Arial" panose="020B0604020202020204" pitchFamily="34" charset="0"/>
                <a:ea typeface="Calibri" panose="020F0502020204030204" pitchFamily="34" charset="0"/>
              </a:rPr>
              <a:t>Cardiac rehabilitation is a class 1A recommendation in numerous guidelines. </a:t>
            </a:r>
            <a:r>
              <a:rPr lang="en-US" sz="1800" dirty="0">
                <a:effectLst/>
                <a:latin typeface="Calibri" panose="020F0502020204030204" pitchFamily="34" charset="0"/>
                <a:ea typeface="Calibri" panose="020F0502020204030204" pitchFamily="34" charset="0"/>
                <a:cs typeface="Calibri" panose="020F0502020204030204" pitchFamily="34" charset="0"/>
              </a:rPr>
              <a:t>Class 1 recommendations have the highest level of strength and indicate that the treatment or intervention is useful and effective and should be administered for most specified patients under most circumstances. The level of evidence score of A indicates there is high-quality evidence.</a:t>
            </a:r>
          </a:p>
          <a:p>
            <a:pPr marL="0" marR="0" lvl="0" indent="0">
              <a:spcBef>
                <a:spcPts val="0"/>
              </a:spcBef>
              <a:spcAft>
                <a:spcPts val="0"/>
              </a:spcAft>
              <a:buFont typeface="Symbol" panose="05050102010706020507" pitchFamily="18" charset="2"/>
              <a:buNone/>
              <a:tabLst>
                <a:tab pos="574675" algn="l"/>
              </a:tabLst>
            </a:pPr>
            <a:endParaRPr lang="en-US" sz="1800" dirty="0">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574675" algn="l"/>
              </a:tabLst>
            </a:pPr>
            <a:r>
              <a:rPr lang="en-US" sz="1800" dirty="0">
                <a:effectLst/>
                <a:latin typeface="Arial" panose="020B0604020202020204" pitchFamily="34" charset="0"/>
                <a:ea typeface="Calibri" panose="020F0502020204030204" pitchFamily="34" charset="0"/>
              </a:rPr>
              <a:t>Overall, cardiac rehabilitation </a:t>
            </a:r>
            <a:r>
              <a:rPr lang="en-US" sz="1800" dirty="0">
                <a:effectLst/>
                <a:latin typeface="Calibri" panose="020F0502020204030204" pitchFamily="34" charset="0"/>
                <a:ea typeface="Calibri" panose="020F0502020204030204" pitchFamily="34" charset="0"/>
                <a:cs typeface="Calibri" panose="020F0502020204030204" pitchFamily="34" charset="0"/>
              </a:rPr>
              <a:t>is highly recommended in clinical practice guidelines issued by the American Heart Association, the American College of Cardiology, the </a:t>
            </a:r>
            <a:r>
              <a:rPr lang="en-US" sz="2800" b="0" i="0" dirty="0">
                <a:solidFill>
                  <a:srgbClr val="333333"/>
                </a:solidFill>
                <a:effectLst/>
                <a:latin typeface="Helvetica Neue"/>
              </a:rPr>
              <a:t>Society for Cardiovascular Angiography and Interventions, and the Heart Failure Society of America. </a:t>
            </a:r>
          </a:p>
          <a:p>
            <a:pPr marL="0" marR="0" lvl="0" indent="0">
              <a:spcBef>
                <a:spcPts val="0"/>
              </a:spcBef>
              <a:spcAft>
                <a:spcPts val="0"/>
              </a:spcAft>
              <a:buFont typeface="Symbol" panose="05050102010706020507" pitchFamily="18" charset="2"/>
              <a:buNone/>
              <a:tabLst>
                <a:tab pos="574675" algn="l"/>
              </a:tabLst>
            </a:pPr>
            <a:endParaRPr lang="en-US" sz="1800" b="0" i="0" dirty="0">
              <a:solidFill>
                <a:srgbClr val="333333"/>
              </a:solidFill>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C42CC70-5646-4CF5-840D-5FFD8C5ECE8B}" type="slidenum">
              <a:rPr lang="en-US" smtClean="0"/>
              <a:t>12</a:t>
            </a:fld>
            <a:endParaRPr lang="en-US" dirty="0"/>
          </a:p>
        </p:txBody>
      </p:sp>
    </p:spTree>
    <p:extLst>
      <p:ext uri="{BB962C8B-B14F-4D97-AF65-F5344CB8AC3E}">
        <p14:creationId xmlns:p14="http://schemas.microsoft.com/office/powerpoint/2010/main" val="2447707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 together, there is strong evidence that cardiac rehabilitation benefits </a:t>
            </a:r>
            <a:r>
              <a:rPr lang="en-US" baseline="0" dirty="0"/>
              <a:t>individuals who have had a heart attack</a:t>
            </a:r>
            <a:r>
              <a:rPr lang="en-US" sz="1200" dirty="0">
                <a:effectLst/>
                <a:latin typeface="Calibri" panose="020F0502020204030204" pitchFamily="34" charset="0"/>
                <a:ea typeface="Calibri" panose="020F0502020204030204" pitchFamily="34" charset="0"/>
                <a:cs typeface="Times New Roman" panose="02020603050405020304" pitchFamily="18" charset="0"/>
              </a:rPr>
              <a:t>, stable angina, received a stent or angioplasty, chronic heart failure, or undergone bypass, valve, or heart, lung, or heart-lung transplant. </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It is a service that has been around for a long time and it is largely covered by Medicare and commercial payers </a:t>
            </a:r>
            <a:r>
              <a:rPr lang="en-US" sz="1200" dirty="0">
                <a:effectLst/>
                <a:latin typeface="Calibri" panose="020F0502020204030204" pitchFamily="34" charset="0"/>
                <a:ea typeface="Calibri" panose="020F0502020204030204" pitchFamily="34" charset="0"/>
                <a:cs typeface="Times New Roman" panose="02020603050405020304" pitchFamily="18" charset="0"/>
              </a:rPr>
              <a:t>for these diagnostic and procedural cardiac rehabilitation qualifiers.</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addition, individuals with peripheral arterial disease (or PAD) and intermittent claudication benefit from supervised exercise therapy or SET.  Although SET for PAD is a separate and distinct service from cardiac</a:t>
            </a:r>
            <a:r>
              <a:rPr lang="en-US" sz="1200" kern="1200" baseline="0" dirty="0">
                <a:solidFill>
                  <a:schemeClr val="tx1"/>
                </a:solidFill>
                <a:effectLst/>
                <a:latin typeface="+mn-lt"/>
                <a:ea typeface="+mn-ea"/>
                <a:cs typeface="+mn-cs"/>
              </a:rPr>
              <a:t> rehabilitation</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cardiac rehabilitation</a:t>
            </a:r>
            <a:r>
              <a:rPr lang="en-US" sz="1200" kern="1200" dirty="0">
                <a:solidFill>
                  <a:schemeClr val="tx1"/>
                </a:solidFill>
                <a:effectLst/>
                <a:latin typeface="+mn-lt"/>
                <a:ea typeface="+mn-ea"/>
                <a:cs typeface="+mn-cs"/>
              </a:rPr>
              <a:t> programs are an ideal setting for the delivery of SET.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And, again, in addition to improving clinical outcomes, cardiac rehabilitation </a:t>
            </a:r>
            <a:r>
              <a:rPr lang="en-US" sz="1800" dirty="0">
                <a:effectLst/>
                <a:latin typeface="Arial" panose="020B0604020202020204" pitchFamily="34" charset="0"/>
                <a:ea typeface="Calibri" panose="020F0502020204030204" pitchFamily="34" charset="0"/>
              </a:rPr>
              <a:t>has been shown to reduce hospitalizations and improve medication adherence, functional status, mood, and quality of life. And patients who participate in the program tend to love it.</a:t>
            </a:r>
          </a:p>
          <a:p>
            <a:pPr marL="171450" indent="-171450">
              <a:buFont typeface="Arial" panose="020B0604020202020204" pitchFamily="34" charset="0"/>
              <a:buChar char="•"/>
            </a:pP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723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how many people are benefiting from cardiac rehabilitation?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Not nearly enough. </a:t>
            </a:r>
          </a:p>
        </p:txBody>
      </p:sp>
      <p:sp>
        <p:nvSpPr>
          <p:cNvPr id="4" name="Slide Number Placeholder 3"/>
          <p:cNvSpPr>
            <a:spLocks noGrp="1"/>
          </p:cNvSpPr>
          <p:nvPr>
            <p:ph type="sldNum" sz="quarter" idx="5"/>
          </p:nvPr>
        </p:nvSpPr>
        <p:spPr/>
        <p:txBody>
          <a:bodyPr/>
          <a:lstStyle/>
          <a:p>
            <a:fld id="{8C42CC70-5646-4CF5-840D-5FFD8C5ECE8B}" type="slidenum">
              <a:rPr lang="en-US" smtClean="0"/>
              <a:t>14</a:t>
            </a:fld>
            <a:endParaRPr lang="en-US" dirty="0"/>
          </a:p>
        </p:txBody>
      </p:sp>
    </p:spTree>
    <p:extLst>
      <p:ext uri="{BB962C8B-B14F-4D97-AF65-F5344CB8AC3E}">
        <p14:creationId xmlns:p14="http://schemas.microsoft.com/office/powerpoint/2010/main" val="159938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Among Medicare Fee-for-Service beneficiaries eligible for cardiac rehabilitation in 2017, enrollment, engagement and completion remained low- with 29% initiating services and only 8% completing a full dose of 36 sessions. This means approximately 70% of Medicare beneficiaries are missing the opportunity to benefit from cardiac rehabilitation.</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More recent estimates suggest that participation is even lower today given disruptions caused by the COVID-19 pandemic (</a:t>
            </a:r>
            <a:r>
              <a:rPr lang="en-US" sz="1200" b="0" i="0" dirty="0">
                <a:solidFill>
                  <a:srgbClr val="212121"/>
                </a:solidFill>
                <a:effectLst/>
                <a:latin typeface="Arial" panose="020B0604020202020204" pitchFamily="34" charset="0"/>
                <a:cs typeface="Arial" panose="020B0604020202020204" pitchFamily="34" charset="0"/>
              </a:rPr>
              <a:t>Varghese MS, Beatty A, Song Y, et al. Cardiac Rehabilitation and the COVID-19 Pandemic: Persistent Declines in CR Participation and Access Among US Medicare Beneficiaries. </a:t>
            </a:r>
            <a:r>
              <a:rPr lang="en-US" sz="1200" b="0" i="1" dirty="0">
                <a:solidFill>
                  <a:srgbClr val="212121"/>
                </a:solidFill>
                <a:effectLst/>
                <a:latin typeface="Arial" panose="020B0604020202020204" pitchFamily="34" charset="0"/>
                <a:cs typeface="Arial" panose="020B0604020202020204" pitchFamily="34" charset="0"/>
              </a:rPr>
              <a:t>Circ Cardiovasc Qual Outcomes</a:t>
            </a:r>
            <a:r>
              <a:rPr lang="en-US" sz="1200" b="0" i="0" dirty="0">
                <a:solidFill>
                  <a:srgbClr val="212121"/>
                </a:solidFill>
                <a:effectLst/>
                <a:latin typeface="Arial" panose="020B0604020202020204" pitchFamily="34" charset="0"/>
                <a:cs typeface="Arial" panose="020B0604020202020204" pitchFamily="34" charset="0"/>
              </a:rPr>
              <a:t>. 2022 Oct 31. Epub ahead of print.)</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cascade in participation from enrollment to completion is particularly concerning given the strong dose-response benefit for cardiac rehabilitation.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Finally, there are deep and persistent disparities in cardiac rehabilitation participation with women and Non-Hispanic Black people suffering from disproportionately low enrollment rates.  </a:t>
            </a:r>
          </a:p>
        </p:txBody>
      </p:sp>
      <p:sp>
        <p:nvSpPr>
          <p:cNvPr id="4" name="Slide Number Placeholder 3"/>
          <p:cNvSpPr>
            <a:spLocks noGrp="1"/>
          </p:cNvSpPr>
          <p:nvPr>
            <p:ph type="sldNum" sz="quarter" idx="5"/>
          </p:nvPr>
        </p:nvSpPr>
        <p:spPr/>
        <p:txBody>
          <a:bodyPr/>
          <a:lstStyle/>
          <a:p>
            <a:fld id="{8C42CC70-5646-4CF5-840D-5FFD8C5ECE8B}" type="slidenum">
              <a:rPr lang="en-US" smtClean="0"/>
              <a:t>15</a:t>
            </a:fld>
            <a:endParaRPr lang="en-US" dirty="0"/>
          </a:p>
        </p:txBody>
      </p:sp>
    </p:spTree>
    <p:extLst>
      <p:ext uri="{BB962C8B-B14F-4D97-AF65-F5344CB8AC3E}">
        <p14:creationId xmlns:p14="http://schemas.microsoft.com/office/powerpoint/2010/main" val="1879811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4ACA1AD-FAF2-4A53-AA02-9605C3025628}"/>
              </a:ext>
            </a:extLst>
          </p:cNvPr>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also see disparities in participation based on where Medicare beneficiaries live.</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Here you see the range of participation rates among Medicare beneficiaries hospitalized in 2017 with a primary qualifying event by state.  The grey horizontal line indicates the average enrollment rate of 28.6% for all CR-eligible Medicare beneficiaries in the United States in 2017.</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State-level enrollment rates vary substantially, with all states falling below the 70% participation rate Million Hearts goal.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787DCB9-3901-430C-9AAF-4532421FF519}"/>
              </a:ext>
            </a:extLst>
          </p:cNvPr>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Here are the participation rates for those who initiated CR in grey and those who completed the program in purple by age, sex, race, and ethnicity.</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see that both participation and completion of CR are lower for beneficiaries who are older than 85 years, female, and Non-Hispanic Black, Hispanic, or Asian.</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also see disparities in participation by qualifying diagnosis or procedure with patients that undergo bypass surgery having a much higher participation rate than patients diagnosed with stable angina or heart failure.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red here indicates a missed opportunity.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speaks to the need for strategies to be implemented across all healthcare settings and in partnership with clinicians practicing in different specialties.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2CC70-5646-4CF5-840D-5FFD8C5EC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775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why is participation so low in the United States?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are several explanations.</a:t>
            </a:r>
          </a:p>
        </p:txBody>
      </p:sp>
      <p:sp>
        <p:nvSpPr>
          <p:cNvPr id="4" name="Slide Number Placeholder 3"/>
          <p:cNvSpPr>
            <a:spLocks noGrp="1"/>
          </p:cNvSpPr>
          <p:nvPr>
            <p:ph type="sldNum" sz="quarter" idx="5"/>
          </p:nvPr>
        </p:nvSpPr>
        <p:spPr/>
        <p:txBody>
          <a:bodyPr/>
          <a:lstStyle/>
          <a:p>
            <a:fld id="{8C42CC70-5646-4CF5-840D-5FFD8C5ECE8B}" type="slidenum">
              <a:rPr lang="en-US" smtClean="0"/>
              <a:t>19</a:t>
            </a:fld>
            <a:endParaRPr lang="en-US" dirty="0"/>
          </a:p>
        </p:txBody>
      </p:sp>
    </p:spTree>
    <p:extLst>
      <p:ext uri="{BB962C8B-B14F-4D97-AF65-F5344CB8AC3E}">
        <p14:creationId xmlns:p14="http://schemas.microsoft.com/office/powerpoint/2010/main" val="218142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Cardiovascular disease remains the leading cause of death in the United States accounting for 1 in every 4 deaths. </a:t>
            </a:r>
          </a:p>
          <a:p>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highlight>
                  <a:srgbClr val="FFFF00"/>
                </a:highlight>
                <a:latin typeface="+mn-lt"/>
                <a:ea typeface="+mn-ea"/>
                <a:cs typeface="+mn-cs"/>
              </a:rPr>
              <a:t>Cardiovascular disease is the </a:t>
            </a:r>
            <a:r>
              <a:rPr lang="en-US" b="1" dirty="0">
                <a:latin typeface="Arial" panose="020B0604020202020204" pitchFamily="34" charset="0"/>
                <a:cs typeface="Arial" panose="020B0604020202020204" pitchFamily="34" charset="0"/>
              </a:rPr>
              <a:t>greatest contributor to racial disparities </a:t>
            </a:r>
            <a:r>
              <a:rPr lang="en-US" dirty="0">
                <a:latin typeface="Arial" panose="020B0604020202020204" pitchFamily="34" charset="0"/>
                <a:cs typeface="Arial" panose="020B0604020202020204" pitchFamily="34" charset="0"/>
              </a:rPr>
              <a:t>in life expectancy.</a:t>
            </a:r>
            <a:endParaRPr lang="en-US" dirty="0">
              <a:solidFill>
                <a:srgbClr val="000000"/>
              </a:solidFill>
              <a:latin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HelveticaNeue"/>
              </a:rPr>
              <a:t>And, on average, about 1 in 9 health care dollars is spent on combatting cardiovascular disease.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684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47AD39E-FFBC-487F-B338-A250D384B598}"/>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 reason for low participation in CR is an individual’s lack of physical access to a program or a program’s limited capacity to serve eligible patients due to lack of sufficient resources or staff.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map depicts the number of cardiac rehabilitation centers per 100,000 adults by county in 2018. All of the grey counties do not have an established program. Note that you see even urban areas that lack facilities and/or sufficient capacity.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analysis concluded that </a:t>
            </a:r>
            <a:r>
              <a:rPr lang="en-US" sz="1800" b="1" u="sng" dirty="0">
                <a:effectLst/>
                <a:latin typeface="Times New Roman" panose="02020603050405020304" pitchFamily="18" charset="0"/>
                <a:ea typeface="Calibri" panose="020F0502020204030204" pitchFamily="34" charset="0"/>
              </a:rPr>
              <a:t>approximately 14% of adults lived in counties without a cardiac rehabilitation facility and 74% of adults lived in counties with less than 1 center per 100,000 adults</a:t>
            </a:r>
            <a:r>
              <a:rPr lang="en-US" sz="1800" dirty="0">
                <a:effectLst/>
                <a:latin typeface="Times New Roman" panose="02020603050405020304" pitchFamily="18" charset="0"/>
                <a:ea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Prior to the pandemic it was predicted that even if we every program was filled to 10% over their estimated capacity that only 45% of eligible patients could be served.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These data amplify the need for new models and investments to extend the reach and capacity of programs. </a:t>
            </a:r>
            <a:endParaRPr lang="en-US" sz="1200" b="0" dirty="0">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Calibri" panose="020F0502020204030204" pitchFamily="34" charset="0"/>
              </a:rPr>
              <a:t>T</a:t>
            </a:r>
            <a:r>
              <a:rPr lang="en-US" dirty="0"/>
              <a:t>he recent COVID-19 pandemic has further strained hospitals causing an estimated 200 programs to close and others to struggle to maintain sufficient staffing.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New care models are urgently needed to equitably increase CR participation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Arial" panose="020B0604020202020204" pitchFamily="34" charset="0"/>
                <a:cs typeface="Arial" panose="020B0604020202020204" pitchFamily="34" charset="0"/>
              </a:rPr>
              <a:t>Available evidence suggests that patients participating in hybrid CR achieve similar outcomes compared with in-person CR. </a:t>
            </a:r>
            <a:endParaRPr lang="en-US" sz="1600" dirty="0"/>
          </a:p>
          <a:p>
            <a:endParaRPr lang="en-US" dirty="0"/>
          </a:p>
        </p:txBody>
      </p:sp>
      <p:sp>
        <p:nvSpPr>
          <p:cNvPr id="4" name="Slide Number Placeholder 3"/>
          <p:cNvSpPr>
            <a:spLocks noGrp="1"/>
          </p:cNvSpPr>
          <p:nvPr>
            <p:ph type="sldNum" sz="quarter" idx="5"/>
          </p:nvPr>
        </p:nvSpPr>
        <p:spPr/>
        <p:txBody>
          <a:bodyPr/>
          <a:lstStyle/>
          <a:p>
            <a:fld id="{8C42CC70-5646-4CF5-840D-5FFD8C5ECE8B}" type="slidenum">
              <a:rPr lang="en-US" smtClean="0"/>
              <a:t>21</a:t>
            </a:fld>
            <a:endParaRPr lang="en-US" dirty="0"/>
          </a:p>
        </p:txBody>
      </p:sp>
    </p:spTree>
    <p:extLst>
      <p:ext uri="{BB962C8B-B14F-4D97-AF65-F5344CB8AC3E}">
        <p14:creationId xmlns:p14="http://schemas.microsoft.com/office/powerpoint/2010/main" val="3463006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Inadequate and/or inequitable referrals can be attributed to:</a:t>
            </a:r>
          </a:p>
          <a:p>
            <a:pPr marL="628650" lvl="1" indent="-171450">
              <a:buFont typeface="Arial" panose="020B0604020202020204" pitchFamily="34" charset="0"/>
              <a:buChar char="•"/>
            </a:pPr>
            <a:r>
              <a:rPr lang="en-US" baseline="0" dirty="0"/>
              <a:t>lack of awareness about the need for cardiac rehabilitation and its benefits for cardiac patients, </a:t>
            </a:r>
          </a:p>
          <a:p>
            <a:pPr marL="628650" lvl="1" indent="-171450">
              <a:buFont typeface="Arial" panose="020B0604020202020204" pitchFamily="34" charset="0"/>
              <a:buChar char="•"/>
            </a:pPr>
            <a:r>
              <a:rPr lang="en-US" baseline="0" dirty="0"/>
              <a:t>lack of clear and consistent signals to the patient and families about cardiac rehabilitation (especially signals coming from the prescribing physician), </a:t>
            </a:r>
          </a:p>
          <a:p>
            <a:pPr marL="628650" lvl="1" indent="-171450">
              <a:buFont typeface="Arial" panose="020B0604020202020204" pitchFamily="34" charset="0"/>
              <a:buChar char="•"/>
            </a:pPr>
            <a:r>
              <a:rPr lang="en-US" baseline="0" dirty="0"/>
              <a:t>lack of integration of cardiac rehabilitation in the delivery of cardiovascular care (for example, not having a cardiac rehabilitation liaison to speak with the patient about the service and facilitate enrollment), and/or </a:t>
            </a:r>
          </a:p>
          <a:p>
            <a:pPr marL="628650" lvl="1" indent="-171450">
              <a:buFont typeface="Arial" panose="020B0604020202020204" pitchFamily="34" charset="0"/>
              <a:buChar char="•"/>
            </a:pPr>
            <a:r>
              <a:rPr lang="en-US" baseline="0" dirty="0"/>
              <a:t>lack of automated electronic referral processes with “opt-out” hospital discharge orders to be sure no qualifying patient is withheld the opportunity to benefit from cardiac rehabilitation</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701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CR referrals have been shown to vary by the treating hospital and by the patient, specifically the patient’s sex, race or ethnicity, geographical location, and the patient’s qualifying condition or procedure.</a:t>
            </a:r>
          </a:p>
          <a:p>
            <a:endParaRPr lang="en-US" dirty="0"/>
          </a:p>
          <a:p>
            <a:pPr marL="171450" indent="-171450">
              <a:buFont typeface="Arial" panose="020B0604020202020204" pitchFamily="34" charset="0"/>
              <a:buChar char="•"/>
            </a:pPr>
            <a:r>
              <a:rPr lang="en-US" dirty="0"/>
              <a:t>A study led by Aragam et al that used cardiac rehabilitation referral registry data discovered that it was the hospital that was the most important factor for predicting referral rates. Some hospitals referred 0% of its patients and others referred 100% of their patients.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Referral also varies by sex and race. Females are estimated to be </a:t>
            </a:r>
            <a:r>
              <a:rPr lang="en-US" sz="1200" dirty="0">
                <a:latin typeface="Arial" panose="020B0604020202020204" pitchFamily="34" charset="0"/>
                <a:cs typeface="Arial" panose="020B0604020202020204" pitchFamily="34" charset="0"/>
                <a:sym typeface="Wingdings" panose="05000000000000000000" pitchFamily="2" charset="2"/>
              </a:rPr>
              <a:t>12% less likely to be referred compared to males and </a:t>
            </a: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Hispanic and Asian patients are 36% and 50% less likely to receive a referral compared to white patients. </a:t>
            </a:r>
          </a:p>
          <a:p>
            <a:pPr marL="0" indent="0">
              <a:buFont typeface="Arial" panose="020B0604020202020204" pitchFamily="34" charset="0"/>
              <a:buNone/>
            </a:pPr>
            <a:endPar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And, given the disparate geographical spread of programs, patients living in regions that lack programs are less likely to be referred.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Finally, the patient’s qualifying diagnosis or procedure can affect their likelihood of being referred. For examples, only </a:t>
            </a:r>
            <a:r>
              <a:rPr lang="en-US" sz="1200" dirty="0">
                <a:latin typeface="Arial" panose="020B0604020202020204" pitchFamily="34" charset="0"/>
                <a:cs typeface="Arial" panose="020B0604020202020204" pitchFamily="34" charset="0"/>
              </a:rPr>
              <a:t>10% of patients with heart failure are referred to cardiac rehabilitation. </a:t>
            </a:r>
          </a:p>
          <a:p>
            <a:pPr marL="0" lv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It is also important to stress that the referral, on its own, has little value unless it is followed with the physician’s endorsement of cardiac rehabilitation and sufficient care coordination services to facilitate enrollment.  </a:t>
            </a: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0" lv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C42CC70-5646-4CF5-840D-5FFD8C5ECE8B}" type="slidenum">
              <a:rPr lang="en-US" smtClean="0"/>
              <a:t>23</a:t>
            </a:fld>
            <a:endParaRPr lang="en-US" dirty="0"/>
          </a:p>
        </p:txBody>
      </p:sp>
    </p:spTree>
    <p:extLst>
      <p:ext uri="{BB962C8B-B14F-4D97-AF65-F5344CB8AC3E}">
        <p14:creationId xmlns:p14="http://schemas.microsoft.com/office/powerpoint/2010/main" val="285608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This leads to the </a:t>
            </a:r>
            <a:r>
              <a:rPr lang="en-US" dirty="0"/>
              <a:t>final group of barriers to cardiac rehabilitation participation: the individual circumstances of the qualifying patient.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Unfortunately, adverse social determinants of health – like insufficient access to transportation, inadequate funds to pay accumulating co-payments, limited time off work or care-taking responsibilities, and cultural or linguistical barriers – restrict the likelihood of enrolling in or participating in cardiac rehabilitation.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2CC70-5646-4CF5-840D-5FFD8C5EC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047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explore the strategies and resources that can be applied by hospital care team members, quality improvement specialists, and public health professionals, who support these groups, to increase and improve uptake of cardiac rehabilitation.</a:t>
            </a:r>
          </a:p>
          <a:p>
            <a:endParaRPr lang="en-US" dirty="0"/>
          </a:p>
        </p:txBody>
      </p:sp>
      <p:sp>
        <p:nvSpPr>
          <p:cNvPr id="4" name="Slide Number Placeholder 3"/>
          <p:cNvSpPr>
            <a:spLocks noGrp="1"/>
          </p:cNvSpPr>
          <p:nvPr>
            <p:ph type="sldNum" sz="quarter" idx="5"/>
          </p:nvPr>
        </p:nvSpPr>
        <p:spPr/>
        <p:txBody>
          <a:bodyPr/>
          <a:lstStyle/>
          <a:p>
            <a:fld id="{8C42CC70-5646-4CF5-840D-5FFD8C5ECE8B}" type="slidenum">
              <a:rPr lang="en-US" smtClean="0"/>
              <a:t>25</a:t>
            </a:fld>
            <a:endParaRPr lang="en-US" dirty="0"/>
          </a:p>
        </p:txBody>
      </p:sp>
    </p:spTree>
    <p:extLst>
      <p:ext uri="{BB962C8B-B14F-4D97-AF65-F5344CB8AC3E}">
        <p14:creationId xmlns:p14="http://schemas.microsoft.com/office/powerpoint/2010/main" val="333543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Million Hearts® and its partners support the new paradigm on the right to add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new paradigm optimizes delivery of in-person cardiac rehabilitation and expands the reach by offering hybrid models that allow for cardiac rehabilitation to be provided both in person, often at the start or end of a program, and – for certain qualifying patients - outside the walls of the facility with the use of audio/visual communication technologies.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Hybrid cardiac rehabilitation programs have proven to delivery the</a:t>
            </a:r>
          </a:p>
          <a:p>
            <a:endParaRPr lang="en-US" dirty="0"/>
          </a:p>
          <a:p>
            <a:pPr marL="171450" indent="-171450">
              <a:buFont typeface="Arial" panose="020B0604020202020204" pitchFamily="34" charset="0"/>
              <a:buChar char="•"/>
            </a:pPr>
            <a:r>
              <a:rPr lang="en-US" dirty="0"/>
              <a:t>By leveraging the opportunity to provide non-center-based cardiac rehabilitation, access to cardiac rehabilitation, depicted in pink, is expanded to more eligible patients.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621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spcBef>
                <a:spcPts val="0"/>
              </a:spcBef>
              <a:spcAft>
                <a:spcPts val="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A first step is to increase CR participation delivered in-person and/or virtually is to explore strategies, tools, and resources within the second edition of the Million Hearts/AACVPR Cardiac Rehabilitation Change Package.</a:t>
            </a:r>
          </a:p>
          <a:p>
            <a:pPr marL="285750" marR="0" lvl="0" indent="-285750">
              <a:spcBef>
                <a:spcPts val="0"/>
              </a:spcBef>
              <a:spcAft>
                <a:spcPts val="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This tool was revised in 2023 to help quality improvement teams assess their quality improvement needs and select strategies from a listing of process improvements to optimize participation in cardiac rehabilitation.</a:t>
            </a:r>
          </a:p>
          <a:p>
            <a:pPr marL="0" marR="0" lvl="0" indent="0">
              <a:spcBef>
                <a:spcPts val="0"/>
              </a:spcBef>
              <a:spcAft>
                <a:spcPts val="0"/>
              </a:spcAft>
              <a:buFont typeface="Arial" panose="020B0604020202020204" pitchFamily="34" charset="0"/>
              <a:buNone/>
            </a:pPr>
            <a:endParaRPr lang="en-US" sz="1800" dirty="0">
              <a:effectLst/>
              <a:latin typeface="Arial" panose="020B0604020202020204" pitchFamily="34"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The second edition of this tool includes change ideas and tools and resources to implement the ideas to help:</a:t>
            </a:r>
          </a:p>
          <a:p>
            <a:pPr marL="800100" lvl="1" indent="-342900">
              <a:buClr>
                <a:srgbClr val="860037"/>
              </a:buClr>
              <a:buFont typeface="Courier New" panose="02070309020205020404" pitchFamily="49" charset="0"/>
              <a:buChar char="o"/>
            </a:pPr>
            <a:r>
              <a:rPr lang="en-US" sz="1800" dirty="0">
                <a:latin typeface="Arial" panose="020B0604020202020204" pitchFamily="34" charset="0"/>
                <a:cs typeface="Arial" panose="020B0604020202020204" pitchFamily="34" charset="0"/>
              </a:rPr>
              <a:t>Make the business case for CR</a:t>
            </a:r>
          </a:p>
          <a:p>
            <a:pPr marL="800100" lvl="1" indent="-342900">
              <a:buClr>
                <a:srgbClr val="860037"/>
              </a:buClr>
              <a:buFont typeface="Courier New" panose="02070309020205020404" pitchFamily="49" charset="0"/>
              <a:buChar char="o"/>
            </a:pPr>
            <a:r>
              <a:rPr lang="en-US" sz="1800" dirty="0">
                <a:latin typeface="Arial" panose="020B0604020202020204" pitchFamily="34" charset="0"/>
                <a:cs typeface="Arial" panose="020B0604020202020204" pitchFamily="34" charset="0"/>
              </a:rPr>
              <a:t>Establish CR program staffing models</a:t>
            </a:r>
          </a:p>
          <a:p>
            <a:pPr marL="800100" lvl="1" indent="-342900">
              <a:buClr>
                <a:srgbClr val="860037"/>
              </a:buClr>
              <a:buFont typeface="Courier New" panose="02070309020205020404" pitchFamily="49" charset="0"/>
              <a:buChar char="o"/>
            </a:pPr>
            <a:r>
              <a:rPr lang="en-US" sz="1800" dirty="0">
                <a:latin typeface="Arial" panose="020B0604020202020204" pitchFamily="34" charset="0"/>
                <a:cs typeface="Arial" panose="020B0604020202020204" pitchFamily="34" charset="0"/>
              </a:rPr>
              <a:t>Implement automatic referral with care coordination processes</a:t>
            </a:r>
          </a:p>
          <a:p>
            <a:pPr marL="800100" lvl="1" indent="-342900">
              <a:buClr>
                <a:srgbClr val="860037"/>
              </a:buClr>
              <a:buFont typeface="Courier New" panose="02070309020205020404" pitchFamily="49" charset="0"/>
              <a:buChar char="o"/>
            </a:pPr>
            <a:r>
              <a:rPr lang="en-US" sz="1800" dirty="0">
                <a:latin typeface="Arial" panose="020B0604020202020204" pitchFamily="34" charset="0"/>
                <a:cs typeface="Arial" panose="020B0604020202020204" pitchFamily="34" charset="0"/>
              </a:rPr>
              <a:t>Strategies to build equity in CR enrollment</a:t>
            </a:r>
          </a:p>
          <a:p>
            <a:pPr marL="800100" lvl="1" indent="-342900">
              <a:buClr>
                <a:srgbClr val="860037"/>
              </a:buClr>
              <a:buFont typeface="Courier New" panose="02070309020205020404" pitchFamily="49" charset="0"/>
              <a:buChar char="o"/>
            </a:pPr>
            <a:r>
              <a:rPr lang="en-US" sz="1800" dirty="0">
                <a:latin typeface="Arial" panose="020B0604020202020204" pitchFamily="34" charset="0"/>
                <a:cs typeface="Arial" panose="020B0604020202020204" pitchFamily="34" charset="0"/>
              </a:rPr>
              <a:t>New tools for hybrid CR programs</a:t>
            </a:r>
          </a:p>
          <a:p>
            <a:pPr marL="800100" lvl="1" indent="-342900">
              <a:buClr>
                <a:srgbClr val="860037"/>
              </a:buClr>
              <a:buFont typeface="Courier New" panose="02070309020205020404" pitchFamily="49" charset="0"/>
              <a:buChar char="o"/>
            </a:pPr>
            <a:r>
              <a:rPr lang="en-US" sz="1800" dirty="0">
                <a:latin typeface="Arial" panose="020B0604020202020204" pitchFamily="34" charset="0"/>
                <a:cs typeface="Arial" panose="020B0604020202020204" pitchFamily="34" charset="0"/>
              </a:rPr>
              <a:t>And More!</a:t>
            </a:r>
            <a:endParaRPr lang="en-US" sz="1800" dirty="0">
              <a:effectLst/>
              <a:latin typeface="Arial" panose="020B0604020202020204" pitchFamily="34"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The new version includes an estimated 250 evidence- and practice-based tools and resources that were gathered and vetted by a team of cardiac rehabilitation subject matter experts in collaboration with AACVPR.</a:t>
            </a:r>
          </a:p>
          <a:p>
            <a:pPr marL="0" marR="0" lvl="0" indent="0">
              <a:spcBef>
                <a:spcPts val="0"/>
              </a:spcBef>
              <a:spcAft>
                <a:spcPts val="0"/>
              </a:spcAft>
              <a:buFont typeface="Arial" panose="020B0604020202020204" pitchFamily="34" charset="0"/>
              <a:buNone/>
            </a:pPr>
            <a:endParaRPr lang="en-US" sz="1800" dirty="0">
              <a:effectLst/>
              <a:latin typeface="Arial" panose="020B0604020202020204" pitchFamily="34"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You can access the change package using the URL on this slide. </a:t>
            </a:r>
            <a:endParaRPr lang="en-US" dirty="0"/>
          </a:p>
        </p:txBody>
      </p:sp>
      <p:sp>
        <p:nvSpPr>
          <p:cNvPr id="4" name="Slide Number Placeholder 3"/>
          <p:cNvSpPr>
            <a:spLocks noGrp="1"/>
          </p:cNvSpPr>
          <p:nvPr>
            <p:ph type="sldNum" sz="quarter" idx="10"/>
          </p:nvPr>
        </p:nvSpPr>
        <p:spPr/>
        <p:txBody>
          <a:bodyPr/>
          <a:lstStyle/>
          <a:p>
            <a:fld id="{3DE3B3A7-7C15-0344-8945-F946C05731A6}" type="slidenum">
              <a:rPr lang="en-US" smtClean="0"/>
              <a:t>27</a:t>
            </a:fld>
            <a:endParaRPr lang="en-US" dirty="0"/>
          </a:p>
        </p:txBody>
      </p:sp>
    </p:spTree>
    <p:extLst>
      <p:ext uri="{BB962C8B-B14F-4D97-AF65-F5344CB8AC3E}">
        <p14:creationId xmlns:p14="http://schemas.microsoft.com/office/powerpoint/2010/main" val="822958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rPr>
              <a:t>There are four types of tools showcased in the Change Package. These include:</a:t>
            </a:r>
            <a:endParaRPr lang="en-US" sz="1200" dirty="0">
              <a:effectLst/>
              <a:latin typeface="Arial" panose="020B0604020202020204" pitchFamily="34" charset="0"/>
              <a:ea typeface="Calibri" panose="020F0502020204030204" pitchFamily="34" charset="0"/>
              <a:cs typeface="+mn-cs"/>
            </a:endParaRPr>
          </a:p>
          <a:p>
            <a:pPr marL="628650" marR="0" lvl="1"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AACVPR “Turnkey” Strategies – high-level issue summaries with concise guidance to aid implementation of programmatic strategies.</a:t>
            </a:r>
          </a:p>
          <a:p>
            <a:pPr marL="800100" marR="0" lvl="1" indent="-342900">
              <a:spcBef>
                <a:spcPts val="0"/>
              </a:spcBef>
              <a:spcAft>
                <a:spcPts val="0"/>
              </a:spcAft>
              <a:buFont typeface="Arial" panose="020B0604020202020204" pitchFamily="34" charset="0"/>
              <a:buChar char="•"/>
              <a:tabLst>
                <a:tab pos="2286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Case studies – detailed examinations of how a specific cardiac rehabilitation program was able to make a given change</a:t>
            </a:r>
          </a:p>
          <a:p>
            <a:pPr marL="800100" marR="0" lvl="1" indent="-342900">
              <a:spcBef>
                <a:spcPts val="0"/>
              </a:spcBef>
              <a:spcAft>
                <a:spcPts val="0"/>
              </a:spcAft>
              <a:buFont typeface="Arial" panose="020B0604020202020204" pitchFamily="34" charset="0"/>
              <a:buChar char="•"/>
              <a:tabLst>
                <a:tab pos="2286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Program-specific tools—tangible resources that have been implemented by programs or researchers and can be adopted as is or adapted to meet other programs’ needs. – the logos of some of the contributing institutions are provided on this slide.</a:t>
            </a:r>
          </a:p>
          <a:p>
            <a:pPr marL="800100" marR="0" lvl="1" indent="-342900">
              <a:spcBef>
                <a:spcPts val="0"/>
              </a:spcBef>
              <a:spcAft>
                <a:spcPts val="0"/>
              </a:spcAft>
              <a:buFont typeface="Arial" panose="020B0604020202020204" pitchFamily="34" charset="0"/>
              <a:buChar char="•"/>
              <a:tabLst>
                <a:tab pos="2286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Organization-specific tools —resources from clinical and public health organizations</a:t>
            </a:r>
          </a:p>
          <a:p>
            <a:pPr marL="457200" marR="0" lvl="1" indent="0">
              <a:spcBef>
                <a:spcPts val="0"/>
              </a:spcBef>
              <a:spcAft>
                <a:spcPts val="0"/>
              </a:spcAft>
              <a:buFont typeface="Arial" panose="020B0604020202020204" pitchFamily="34" charset="0"/>
              <a:buNone/>
              <a:tabLst>
                <a:tab pos="228600" algn="l"/>
              </a:tabLs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2286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These tools include fundamental resources developed by AACVPR and a new set of tools created by AHRQ as part of TAKEheart, an initiative to promote use of automatic referral with care coordination to increase enrollment in cardiac rehabilitation </a:t>
            </a:r>
          </a:p>
          <a:p>
            <a:pPr marL="171450" marR="0" lvl="0" indent="-171450">
              <a:spcBef>
                <a:spcPts val="0"/>
              </a:spcBef>
              <a:spcAft>
                <a:spcPts val="0"/>
              </a:spcAft>
              <a:buFont typeface="Arial" panose="020B0604020202020204" pitchFamily="34" charset="0"/>
              <a:buChar char="•"/>
              <a:tabLst>
                <a:tab pos="228600" algn="l"/>
              </a:tabLst>
            </a:pPr>
            <a:endParaRPr lang="en-US" sz="1200" dirty="0">
              <a:effectLst/>
              <a:latin typeface="Arial" panose="020B060402020202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228600" algn="l"/>
              </a:tabLst>
            </a:pPr>
            <a:r>
              <a:rPr lang="en-US" sz="1200" dirty="0">
                <a:effectLst/>
                <a:latin typeface="Arial" panose="020B0604020202020204" pitchFamily="34" charset="0"/>
                <a:cs typeface="Times New Roman" panose="02020603050405020304" pitchFamily="18" charset="0"/>
              </a:rPr>
              <a:t>You’re encouraged to review the change package with your quality improvement team to identify the strategies that make the most sense for your hospital or program.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181509-C680-4F37-8FAC-3BCD075D1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17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may be thinking, “Great, but why should I or my organization implement the change package? What’s in it for me or us?”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While a new multi-center patient-centered outcomes research is currently underway, there is evidence that cardiac rehabilitation is valued by its participants. It, by definition, engages patients in their care and reduces social isolation and loneliness. The program has also proven to shorten the recovery time needed to return to work or other daily activities.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mentioned previously, cardiac rehabilitation is proven to reduce hospital readmissions by up to 42%.</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Steps taken to improve cardiac rehabilitation referrals will also improve your cardiac rehabilitation referral performance reported in 6 cardiovascular disease registries.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Optimal participation in cardiac rehabilitation also ensures your institution is providing comprehensive and clinical guideline-recommended treatment to your cardiac patients and may, therefore, qualify your institution to be national recognized for your commitment to providing optimal cardiovascular care.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Finally, cardiac rehabilitation can improve performance on a variety of quality of care indicators, many of which may be relevant if your institution participated in a value-based payment model. </a:t>
            </a:r>
          </a:p>
        </p:txBody>
      </p:sp>
      <p:sp>
        <p:nvSpPr>
          <p:cNvPr id="4" name="Slide Number Placeholder 3"/>
          <p:cNvSpPr>
            <a:spLocks noGrp="1"/>
          </p:cNvSpPr>
          <p:nvPr>
            <p:ph type="sldNum" sz="quarter" idx="5"/>
          </p:nvPr>
        </p:nvSpPr>
        <p:spPr/>
        <p:txBody>
          <a:bodyPr/>
          <a:lstStyle/>
          <a:p>
            <a:fld id="{8C42CC70-5646-4CF5-840D-5FFD8C5ECE8B}" type="slidenum">
              <a:rPr lang="en-US" smtClean="0"/>
              <a:t>29</a:t>
            </a:fld>
            <a:endParaRPr lang="en-US" dirty="0"/>
          </a:p>
        </p:txBody>
      </p:sp>
    </p:spTree>
    <p:extLst>
      <p:ext uri="{BB962C8B-B14F-4D97-AF65-F5344CB8AC3E}">
        <p14:creationId xmlns:p14="http://schemas.microsoft.com/office/powerpoint/2010/main" val="4180261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From the 70s through to 2011, the mortality rates for cardiovascular disease, coronary heart disease, and stroke has been on the decline.  </a:t>
            </a:r>
          </a:p>
          <a:p>
            <a:pPr marL="0" marR="0">
              <a:spcBef>
                <a:spcPts val="0"/>
              </a:spcBef>
              <a:spcAft>
                <a:spcPts val="0"/>
              </a:spcAft>
            </a:pPr>
            <a:endParaRPr lang="en-US" sz="1800" kern="1200" dirty="0">
              <a:solidFill>
                <a:schemeClr val="tx1"/>
              </a:solidFill>
              <a:effectLst/>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In recent times, we have seen a deceleration of this rate of decline and even an acceleration in the rate of CVD mortality in some subpopulations, which could indicate a reversing trend, likely due to increases in obesity and diabetes.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Arial" panose="020B060402020202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In fact, we now see a rise in mortality attributed to heart failure, a condition that is affecting more younger adults.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flattening of the decline is worrying and warrants attention on strategies to reverse this troubling trend.</a:t>
            </a:r>
            <a:endParaRPr lang="en-US" dirty="0"/>
          </a:p>
          <a:p>
            <a:endParaRPr lang="en-US" dirty="0"/>
          </a:p>
          <a:p>
            <a:r>
              <a:rPr lang="en-US" dirty="0"/>
              <a:t>CVD = cardiovascular disease, CHD = coronary heart disease (mostly heart attacks)</a:t>
            </a:r>
          </a:p>
          <a:p>
            <a:endParaRPr lang="en-US" dirty="0"/>
          </a:p>
        </p:txBody>
      </p:sp>
      <p:sp>
        <p:nvSpPr>
          <p:cNvPr id="4" name="Slide Number Placeholder 3"/>
          <p:cNvSpPr>
            <a:spLocks noGrp="1"/>
          </p:cNvSpPr>
          <p:nvPr>
            <p:ph type="sldNum" sz="quarter" idx="5"/>
          </p:nvPr>
        </p:nvSpPr>
        <p:spPr/>
        <p:txBody>
          <a:bodyPr/>
          <a:lstStyle/>
          <a:p>
            <a:fld id="{8C42CC70-5646-4CF5-840D-5FFD8C5ECE8B}" type="slidenum">
              <a:rPr lang="en-US" smtClean="0"/>
              <a:t>3</a:t>
            </a:fld>
            <a:endParaRPr lang="en-US" dirty="0"/>
          </a:p>
        </p:txBody>
      </p:sp>
    </p:spTree>
    <p:extLst>
      <p:ext uri="{BB962C8B-B14F-4D97-AF65-F5344CB8AC3E}">
        <p14:creationId xmlns:p14="http://schemas.microsoft.com/office/powerpoint/2010/main" val="2955679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Million Hearts® is an initiative to increase cardiac rehabilitation participation nationwide. There are also a number of exciting developments happening at the state, territory, or regional level. </a:t>
            </a:r>
          </a:p>
          <a:p>
            <a:endParaRPr lang="en-US" dirty="0"/>
          </a:p>
          <a:p>
            <a:pPr marL="171450" indent="-171450">
              <a:buFont typeface="Arial" panose="020B0604020202020204" pitchFamily="34" charset="0"/>
              <a:buChar char="•"/>
            </a:pPr>
            <a:r>
              <a:rPr lang="en-US" dirty="0"/>
              <a:t>Here is a list of the different types of organizations or agencies that may be valuable partners to increase cardiac rehabilitation participation in your state or territory.</a:t>
            </a:r>
          </a:p>
        </p:txBody>
      </p:sp>
      <p:sp>
        <p:nvSpPr>
          <p:cNvPr id="4" name="Slide Number Placeholder 3"/>
          <p:cNvSpPr>
            <a:spLocks noGrp="1"/>
          </p:cNvSpPr>
          <p:nvPr>
            <p:ph type="sldNum" sz="quarter" idx="5"/>
          </p:nvPr>
        </p:nvSpPr>
        <p:spPr/>
        <p:txBody>
          <a:bodyPr/>
          <a:lstStyle/>
          <a:p>
            <a:fld id="{8C42CC70-5646-4CF5-840D-5FFD8C5ECE8B}" type="slidenum">
              <a:rPr lang="en-US" smtClean="0"/>
              <a:t>30</a:t>
            </a:fld>
            <a:endParaRPr lang="en-US" dirty="0"/>
          </a:p>
        </p:txBody>
      </p:sp>
    </p:spTree>
    <p:extLst>
      <p:ext uri="{BB962C8B-B14F-4D97-AF65-F5344CB8AC3E}">
        <p14:creationId xmlns:p14="http://schemas.microsoft.com/office/powerpoint/2010/main" val="4155294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Beyond improving the care provided to patients, hospitals can leverage their influence as an employer in their communities to increase cardiac rehabilitation participation for their employees and their employee’s dependents.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Here are four ways that hospitals can assess and improve cardiac rehabilitation use in their communities as a prominent employer. </a:t>
            </a:r>
          </a:p>
          <a:p>
            <a:pPr marL="0" indent="0">
              <a:buFont typeface="Arial" panose="020B0604020202020204" pitchFamily="34" charset="0"/>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 2019 Cochrane review of randomized control trials identified cardiac rehabilitation as an important intervention to shorten the time needed to return to work after a cardiac event and may increase the number of patients who return to work within the first 6 months after having a heart attack, bypass, or stent surgery.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Taking these or other approaches to optimize cardiac rehabilitation participation among hospital staff members may be an important strategy to improve employee satisfaction and maintain staffing.</a:t>
            </a:r>
            <a:endParaRPr lang="en-US" baseline="0"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128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Finally, please share your successes. Million Hearts® provides a platform to share best practices and recognize top performing institutions across the country.</a:t>
            </a:r>
          </a:p>
          <a:p>
            <a:endParaRPr lang="en-US" dirty="0"/>
          </a:p>
          <a:p>
            <a:pPr marL="171450" indent="-171450">
              <a:buFont typeface="Arial" panose="020B0604020202020204" pitchFamily="34" charset="0"/>
              <a:buChar char="•"/>
            </a:pPr>
            <a:r>
              <a:rPr lang="en-US" dirty="0"/>
              <a:t>You can send your best practices or lessons learned directly to Million Hearts at MillionHeartsCRC@cdc.gov. </a:t>
            </a:r>
          </a:p>
          <a:p>
            <a:endParaRPr lang="en-US" dirty="0"/>
          </a:p>
          <a:p>
            <a:pPr marL="171450" indent="-171450">
              <a:buFont typeface="Arial" panose="020B0604020202020204" pitchFamily="34" charset="0"/>
              <a:buChar char="•"/>
            </a:pPr>
            <a:r>
              <a:rPr lang="en-US" dirty="0"/>
              <a:t>You can also apply to be recognized as a Million Hearts Hospital or Health System for your work to increase cardiac rehabilitation participation and implement other Million Hearts® strategies to prevent cardiovascular events.</a:t>
            </a:r>
          </a:p>
          <a:p>
            <a:endParaRPr lang="en-US" dirty="0"/>
          </a:p>
          <a:p>
            <a:pPr marL="171450" indent="-171450">
              <a:buFont typeface="Arial" panose="020B0604020202020204" pitchFamily="34" charset="0"/>
              <a:buChar char="•"/>
            </a:pPr>
            <a:r>
              <a:rPr lang="en-US" dirty="0"/>
              <a:t>You’re also invited to join the Million Hearts® Cardiac Rehabilitation Collaborative or CRC, an open forum of multidisciplinary professionals taking steps to increase cardiac rehabilitation participation nationwide. This collaborative provides access to the latest information and resources, other cardiac rehabilitation programs, cardiac rehabilitation subject matter experts, and new opportunities for engagement.  </a:t>
            </a:r>
          </a:p>
        </p:txBody>
      </p:sp>
      <p:sp>
        <p:nvSpPr>
          <p:cNvPr id="4" name="Slide Number Placeholder 3"/>
          <p:cNvSpPr>
            <a:spLocks noGrp="1"/>
          </p:cNvSpPr>
          <p:nvPr>
            <p:ph type="sldNum" sz="quarter" idx="5"/>
          </p:nvPr>
        </p:nvSpPr>
        <p:spPr/>
        <p:txBody>
          <a:bodyPr/>
          <a:lstStyle/>
          <a:p>
            <a:fld id="{8C42CC70-5646-4CF5-840D-5FFD8C5ECE8B}" type="slidenum">
              <a:rPr lang="en-US" smtClean="0"/>
              <a:t>32</a:t>
            </a:fld>
            <a:endParaRPr lang="en-US" dirty="0"/>
          </a:p>
        </p:txBody>
      </p:sp>
    </p:spTree>
    <p:extLst>
      <p:ext uri="{BB962C8B-B14F-4D97-AF65-F5344CB8AC3E}">
        <p14:creationId xmlns:p14="http://schemas.microsoft.com/office/powerpoint/2010/main" val="3860669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Please</a:t>
            </a:r>
            <a:r>
              <a:rPr lang="en-US" baseline="0" dirty="0"/>
              <a:t> see the Million Hearts Cardiac Rehabilitation webpage on the Million Hearts website for more information and to access tools and resources for hospitals and health systems, clinicians, payors, and researchers and innovators.</a:t>
            </a:r>
          </a:p>
          <a:p>
            <a:endParaRPr lang="en-US" baseline="0" dirty="0"/>
          </a:p>
          <a:p>
            <a:pPr marL="171450" indent="-171450">
              <a:buFont typeface="Arial" panose="020B0604020202020204" pitchFamily="34" charset="0"/>
              <a:buChar char="•"/>
            </a:pPr>
            <a:r>
              <a:rPr lang="en-US" baseline="0" dirty="0"/>
              <a:t>You can also host this webpage content on your website by clicking on the bottom link. This link will take you to the CDC’s Public Health Media Library where you can get the code to easily embed the webpage content into your website.  </a:t>
            </a:r>
            <a:endParaRPr lang="en-US" dirty="0"/>
          </a:p>
          <a:p>
            <a:pPr lvl="0"/>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664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You’re invited to join Million Hearts in support of the aim to prevent 1 million heart attacks and strokes in five years.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You can help spread the word on social media,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Subscribe to the Million Hearts® e-update to stay connected to the work of the initiative, or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contact Million Hearts® directly with your cardiac rehabilitation questions or comments.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Thank you for your time and attention.  </a:t>
            </a:r>
          </a:p>
          <a:p>
            <a:endParaRPr lang="en-US" dirty="0"/>
          </a:p>
        </p:txBody>
      </p:sp>
      <p:sp>
        <p:nvSpPr>
          <p:cNvPr id="4" name="Slide Number Placeholder 3"/>
          <p:cNvSpPr>
            <a:spLocks noGrp="1"/>
          </p:cNvSpPr>
          <p:nvPr>
            <p:ph type="sldNum" sz="quarter" idx="5"/>
          </p:nvPr>
        </p:nvSpPr>
        <p:spPr/>
        <p:txBody>
          <a:bodyPr/>
          <a:lstStyle/>
          <a:p>
            <a:fld id="{8C42CC70-5646-4CF5-840D-5FFD8C5ECE8B}" type="slidenum">
              <a:rPr lang="en-US" smtClean="0"/>
              <a:t>34</a:t>
            </a:fld>
            <a:endParaRPr lang="en-US" dirty="0"/>
          </a:p>
        </p:txBody>
      </p:sp>
    </p:spTree>
    <p:extLst>
      <p:ext uri="{BB962C8B-B14F-4D97-AF65-F5344CB8AC3E}">
        <p14:creationId xmlns:p14="http://schemas.microsoft.com/office/powerpoint/2010/main" val="2750644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close, these are statements shared by four people who benefited from completing cardiac rehabilitation. </a:t>
            </a:r>
          </a:p>
        </p:txBody>
      </p:sp>
      <p:sp>
        <p:nvSpPr>
          <p:cNvPr id="4" name="Slide Number Placeholder 3"/>
          <p:cNvSpPr>
            <a:spLocks noGrp="1"/>
          </p:cNvSpPr>
          <p:nvPr>
            <p:ph type="sldNum" sz="quarter" idx="5"/>
          </p:nvPr>
        </p:nvSpPr>
        <p:spPr/>
        <p:txBody>
          <a:bodyPr/>
          <a:lstStyle/>
          <a:p>
            <a:fld id="{8C42CC70-5646-4CF5-840D-5FFD8C5ECE8B}" type="slidenum">
              <a:rPr lang="en-US" smtClean="0"/>
              <a:t>35</a:t>
            </a:fld>
            <a:endParaRPr lang="en-US" dirty="0"/>
          </a:p>
        </p:txBody>
      </p:sp>
    </p:spTree>
    <p:extLst>
      <p:ext uri="{BB962C8B-B14F-4D97-AF65-F5344CB8AC3E}">
        <p14:creationId xmlns:p14="http://schemas.microsoft.com/office/powerpoint/2010/main" val="1444232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rPr>
              <a:t>CVD is often seen as a disease of the elderly but when we look at changes in heart disease death rate among people ages 35-64, the trend is alarming. </a:t>
            </a:r>
          </a:p>
          <a:p>
            <a:pPr marL="342900" marR="0" lvl="0" indent="-342900">
              <a:spcBef>
                <a:spcPts val="0"/>
              </a:spcBef>
              <a:spcAft>
                <a:spcPts val="0"/>
              </a:spcAft>
              <a:buFont typeface="Symbol" panose="05050102010706020507" pitchFamily="18" charset="2"/>
              <a:buChar char=""/>
            </a:pPr>
            <a:endParaRPr lang="en-US" sz="1800" dirty="0">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rPr>
              <a:t>On this map, the red counties indicate places where the heart disease death rate is increasing in this younger group.   </a:t>
            </a:r>
          </a:p>
          <a:p>
            <a:pPr marL="342900" marR="0" lvl="0" indent="-342900">
              <a:spcBef>
                <a:spcPts val="0"/>
              </a:spcBef>
              <a:spcAft>
                <a:spcPts val="0"/>
              </a:spcAft>
              <a:buFont typeface="Symbol" panose="05050102010706020507" pitchFamily="18" charset="2"/>
              <a:buChar char=""/>
            </a:pPr>
            <a:endParaRPr lang="en-US" sz="1800" dirty="0">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rPr>
              <a:t>I</a:t>
            </a:r>
            <a:r>
              <a:rPr lang="en-US" dirty="0"/>
              <a:t>n total, nearly 70% of counties in the U.S. are seeing a rise in heart disease mortality rates among people ages 35-64.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60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To address this larger burden of disease and improve related risk factors, Million Hearts was launched.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Million Hearts</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a national initiative that aims to prevent 1 million heart attacks, strokes, and other cardiovascular events* over the next 5 years.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national initiative is co-led by the Centers for Disease Control and Prevention and the Centers for Medicare and Medicaid Services and is carried out by a variety of public and private partners at local, state, and federal levels.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Million Hearts</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provides a platform to shine light on a selection of evidence-based strategies for cardiovascular disease prevention, and the initiative serves as a learning lab and repository of tools, protocols, and resources for partners to use to implement these strategies.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Specifically, the initiative:</a:t>
            </a:r>
            <a:endParaRPr lang="en-US" sz="1200" b="0" dirty="0">
              <a:effectLst/>
              <a:latin typeface="Arial" panose="020B060402020202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Convenes </a:t>
            </a:r>
            <a:r>
              <a:rPr lang="en-US" sz="1200" dirty="0">
                <a:latin typeface="Arial" panose="020B0604020202020204" pitchFamily="34" charset="0"/>
                <a:cs typeface="Arial" panose="020B0604020202020204" pitchFamily="34" charset="0"/>
              </a:rPr>
              <a:t>health care and public health champions;</a:t>
            </a:r>
          </a:p>
          <a:p>
            <a:pPr marL="628650" lvl="1"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Facilitates</a:t>
            </a:r>
            <a:r>
              <a:rPr lang="en-US" sz="1200" dirty="0">
                <a:latin typeface="Arial" panose="020B0604020202020204" pitchFamily="34" charset="0"/>
                <a:cs typeface="Arial" panose="020B0604020202020204" pitchFamily="34" charset="0"/>
              </a:rPr>
              <a:t> impactful collaboration and resource sharing;</a:t>
            </a:r>
          </a:p>
          <a:p>
            <a:pPr marL="628650" lvl="1"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Promotes implementation </a:t>
            </a:r>
            <a:r>
              <a:rPr lang="en-US" sz="1200" dirty="0">
                <a:latin typeface="Arial" panose="020B0604020202020204" pitchFamily="34" charset="0"/>
                <a:cs typeface="Arial" panose="020B0604020202020204" pitchFamily="34" charset="0"/>
              </a:rPr>
              <a:t>of evidence-based strategies; and </a:t>
            </a:r>
          </a:p>
          <a:p>
            <a:pPr marL="628650" lvl="1"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Engages</a:t>
            </a:r>
            <a:r>
              <a:rPr lang="en-US" sz="1200" dirty="0">
                <a:latin typeface="Arial" panose="020B0604020202020204" pitchFamily="34" charset="0"/>
                <a:cs typeface="Arial" panose="020B0604020202020204" pitchFamily="34" charset="0"/>
              </a:rPr>
              <a:t> partners to enact specific policies, processes, and practices to address health inequity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2CC70-5646-4CF5-840D-5FFD8C5EC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388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60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The work of Million Hearts is organized into three priority areas: </a:t>
            </a:r>
            <a:endParaRPr lang="en-US" sz="1000" b="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600"/>
              </a:spcAft>
              <a:buFont typeface="+mj-lt"/>
              <a:buAutoNum type="arabicPeriod"/>
            </a:pPr>
            <a:r>
              <a:rPr lang="en-US" sz="1000" b="1" kern="1200" dirty="0">
                <a:solidFill>
                  <a:schemeClr val="tx1"/>
                </a:solidFill>
                <a:effectLst/>
                <a:latin typeface="+mn-lt"/>
                <a:ea typeface="+mn-ea"/>
                <a:cs typeface="+mn-cs"/>
              </a:rPr>
              <a:t>Building Healthy Communities</a:t>
            </a:r>
            <a:r>
              <a:rPr lang="en-US" sz="1000" kern="1200" dirty="0">
                <a:solidFill>
                  <a:schemeClr val="tx1"/>
                </a:solidFill>
                <a:effectLst/>
                <a:latin typeface="+mn-lt"/>
                <a:ea typeface="+mn-ea"/>
                <a:cs typeface="+mn-cs"/>
              </a:rPr>
              <a:t> to make changes to the environments in which people live, learn, work, and play, so that the healthy choices are the easier choices for people to make. </a:t>
            </a:r>
          </a:p>
          <a:p>
            <a:pPr marL="685800" marR="0" lvl="1" indent="-228600">
              <a:lnSpc>
                <a:spcPct val="107000"/>
              </a:lnSpc>
              <a:spcBef>
                <a:spcPts val="0"/>
              </a:spcBef>
              <a:spcAft>
                <a:spcPts val="600"/>
              </a:spcAft>
              <a:buFont typeface="+mj-lt"/>
              <a:buAutoNum type="arabicPeriod"/>
            </a:pPr>
            <a:r>
              <a:rPr lang="en-US" sz="1000" b="1" kern="1200" dirty="0">
                <a:solidFill>
                  <a:schemeClr val="tx1"/>
                </a:solidFill>
                <a:effectLst/>
                <a:latin typeface="+mn-lt"/>
                <a:ea typeface="+mn-ea"/>
                <a:cs typeface="+mn-cs"/>
              </a:rPr>
              <a:t>Optimizing Care</a:t>
            </a:r>
            <a:r>
              <a:rPr lang="en-US" sz="1000" kern="1200" dirty="0">
                <a:solidFill>
                  <a:schemeClr val="tx1"/>
                </a:solidFill>
                <a:effectLst/>
                <a:latin typeface="+mn-lt"/>
                <a:ea typeface="+mn-ea"/>
                <a:cs typeface="+mn-cs"/>
              </a:rPr>
              <a:t> so that those with and at risk for cardiovascular disease receive the services and acquire the skills needed to reduce the likelihood of having a heart attack or stroke;</a:t>
            </a:r>
            <a:r>
              <a:rPr lang="en-US" sz="1000" kern="1200" baseline="0" dirty="0">
                <a:solidFill>
                  <a:schemeClr val="tx1"/>
                </a:solidFill>
                <a:effectLst/>
                <a:latin typeface="+mn-lt"/>
                <a:ea typeface="+mn-ea"/>
                <a:cs typeface="+mn-cs"/>
              </a:rPr>
              <a:t> and</a:t>
            </a:r>
            <a:endParaRPr lang="en-US" sz="1000" b="0" kern="1200" baseline="0" dirty="0">
              <a:solidFill>
                <a:schemeClr val="tx1"/>
              </a:solidFill>
              <a:effectLst/>
              <a:latin typeface="+mn-lt"/>
              <a:ea typeface="+mn-ea"/>
              <a:cs typeface="+mn-cs"/>
            </a:endParaRPr>
          </a:p>
          <a:p>
            <a:pPr marL="685800" marR="0" lvl="1" indent="-228600">
              <a:lnSpc>
                <a:spcPct val="107000"/>
              </a:lnSpc>
              <a:spcBef>
                <a:spcPts val="0"/>
              </a:spcBef>
              <a:spcAft>
                <a:spcPts val="600"/>
              </a:spcAft>
              <a:buFont typeface="+mj-lt"/>
              <a:buAutoNum type="arabicPeriod"/>
            </a:pPr>
            <a:r>
              <a:rPr lang="en-US" sz="1000" b="1" kern="1200" dirty="0">
                <a:solidFill>
                  <a:schemeClr val="tx1"/>
                </a:solidFill>
                <a:effectLst/>
                <a:latin typeface="+mn-lt"/>
                <a:ea typeface="+mn-ea"/>
                <a:cs typeface="+mn-cs"/>
              </a:rPr>
              <a:t>Focusing on Health Equity</a:t>
            </a:r>
            <a:r>
              <a:rPr lang="en-US" sz="1000" kern="1200" dirty="0">
                <a:solidFill>
                  <a:schemeClr val="tx1"/>
                </a:solidFill>
                <a:effectLst/>
                <a:latin typeface="+mn-lt"/>
                <a:ea typeface="+mn-ea"/>
                <a:cs typeface="+mn-cs"/>
              </a:rPr>
              <a:t> for populations who suffer worse outcomes of cardiovascular disease and where there is evidence and the opportunity to make a significant impact.</a:t>
            </a:r>
          </a:p>
          <a:p>
            <a:endParaRPr lang="en-US" sz="10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00" kern="1200" dirty="0">
                <a:solidFill>
                  <a:schemeClr val="tx1"/>
                </a:solidFill>
                <a:effectLst/>
                <a:latin typeface="+mn-lt"/>
                <a:ea typeface="+mn-ea"/>
                <a:cs typeface="+mn-cs"/>
              </a:rPr>
              <a:t>This slide summarizes the goals and priority populations within this three-pronged</a:t>
            </a:r>
            <a:r>
              <a:rPr lang="en-US" sz="1000" kern="1200" baseline="0" dirty="0">
                <a:solidFill>
                  <a:schemeClr val="tx1"/>
                </a:solidFill>
                <a:effectLst/>
                <a:latin typeface="+mn-lt"/>
                <a:ea typeface="+mn-ea"/>
                <a:cs typeface="+mn-cs"/>
              </a:rPr>
              <a:t> framework. </a:t>
            </a:r>
          </a:p>
          <a:p>
            <a:endParaRPr lang="en-US" dirty="0"/>
          </a:p>
          <a:p>
            <a:r>
              <a:rPr lang="en-US" b="1" dirty="0"/>
              <a:t>[Click for animation]</a:t>
            </a:r>
          </a:p>
          <a:p>
            <a:endParaRPr lang="en-US" dirty="0"/>
          </a:p>
          <a:p>
            <a:pPr marL="171450" marR="0" lvl="0" indent="-171450">
              <a:spcBef>
                <a:spcPts val="0"/>
              </a:spcBef>
              <a:spcAft>
                <a:spcPts val="0"/>
              </a:spcAft>
              <a:buFont typeface="Arial" panose="020B0604020202020204" pitchFamily="34" charset="0"/>
              <a:buChar char="•"/>
              <a:tabLst>
                <a:tab pos="228600" algn="l"/>
              </a:tabLst>
            </a:pPr>
            <a:r>
              <a:rPr lang="en-US" dirty="0"/>
              <a:t>Today, I will be speaking to the Million Hearts contributions to increase use of cardiac rehabilitation for which we have set a target of helping at least…</a:t>
            </a:r>
          </a:p>
          <a:p>
            <a:pPr marL="0" marR="0" lvl="0" indent="0">
              <a:spcBef>
                <a:spcPts val="0"/>
              </a:spcBef>
              <a:spcAft>
                <a:spcPts val="0"/>
              </a:spcAft>
              <a:buFont typeface="Arial" panose="020B0604020202020204" pitchFamily="34" charset="0"/>
              <a:buNone/>
              <a:tabLst>
                <a:tab pos="228600" algn="l"/>
              </a:tabLst>
            </a:pPr>
            <a:endParaRPr lang="en-US" b="1" dirty="0"/>
          </a:p>
          <a:p>
            <a:pPr marL="0" marR="0" lvl="0" indent="0">
              <a:spcBef>
                <a:spcPts val="0"/>
              </a:spcBef>
              <a:spcAft>
                <a:spcPts val="0"/>
              </a:spcAft>
              <a:buFont typeface="Arial" panose="020B0604020202020204" pitchFamily="34" charset="0"/>
              <a:buNone/>
              <a:tabLst>
                <a:tab pos="228600" algn="l"/>
              </a:tabLst>
            </a:pPr>
            <a:r>
              <a:rPr lang="en-US" b="1" dirty="0"/>
              <a:t>[Click for animation]</a:t>
            </a:r>
          </a:p>
          <a:p>
            <a:pPr marL="0" marR="0" lvl="0" indent="0">
              <a:spcBef>
                <a:spcPts val="0"/>
              </a:spcBef>
              <a:spcAft>
                <a:spcPts val="0"/>
              </a:spcAft>
              <a:buFont typeface="Arial" panose="020B0604020202020204" pitchFamily="34" charset="0"/>
              <a:buNone/>
              <a:tabLst>
                <a:tab pos="228600" algn="l"/>
              </a:tabLst>
            </a:pPr>
            <a:endParaRPr lang="en-US" dirty="0"/>
          </a:p>
          <a:p>
            <a:pPr marL="171450" marR="0" lvl="0" indent="-171450">
              <a:spcBef>
                <a:spcPts val="0"/>
              </a:spcBef>
              <a:spcAft>
                <a:spcPts val="0"/>
              </a:spcAft>
              <a:buFont typeface="Arial" panose="020B0604020202020204" pitchFamily="34" charset="0"/>
              <a:buChar char="•"/>
              <a:tabLst>
                <a:tab pos="228600" algn="l"/>
              </a:tabLst>
            </a:pPr>
            <a:r>
              <a:rPr lang="en-US" dirty="0"/>
              <a:t>…70% of eligible patients participate in at least 1 session of cardiac rehabilitation by 2027. </a:t>
            </a:r>
          </a:p>
          <a:p>
            <a:pPr marL="171450" marR="0" lvl="0" indent="-171450">
              <a:spcBef>
                <a:spcPts val="0"/>
              </a:spcBef>
              <a:spcAft>
                <a:spcPts val="0"/>
              </a:spcAft>
              <a:buFont typeface="Arial" panose="020B0604020202020204" pitchFamily="34" charset="0"/>
              <a:buChar char="•"/>
              <a:tabLst>
                <a:tab pos="228600" algn="l"/>
              </a:tabLst>
            </a:pPr>
            <a:r>
              <a:rPr lang="en-US" dirty="0"/>
              <a:t>I will also touch on how this work relates to improving cardiovascular health outcomes for people from racial and ethnic minority groups, people with lower incomes, and people who live in rural areas or other access deserts.  </a:t>
            </a:r>
          </a:p>
        </p:txBody>
      </p:sp>
      <p:sp>
        <p:nvSpPr>
          <p:cNvPr id="4" name="Slide Number Placeholder 3"/>
          <p:cNvSpPr>
            <a:spLocks noGrp="1"/>
          </p:cNvSpPr>
          <p:nvPr>
            <p:ph type="sldNum" sz="quarter" idx="5"/>
          </p:nvPr>
        </p:nvSpPr>
        <p:spPr/>
        <p:txBody>
          <a:bodyPr/>
          <a:lstStyle/>
          <a:p>
            <a:fld id="{8C42CC70-5646-4CF5-840D-5FFD8C5ECE8B}" type="slidenum">
              <a:rPr lang="en-US" smtClean="0"/>
              <a:t>6</a:t>
            </a:fld>
            <a:endParaRPr lang="en-US" dirty="0"/>
          </a:p>
        </p:txBody>
      </p:sp>
    </p:spTree>
    <p:extLst>
      <p:ext uri="{BB962C8B-B14F-4D97-AF65-F5344CB8AC3E}">
        <p14:creationId xmlns:p14="http://schemas.microsoft.com/office/powerpoint/2010/main" val="1968158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an overview about cardiac rehabilitation – What is it? How is it delivered? What are its benefits? </a:t>
            </a:r>
          </a:p>
        </p:txBody>
      </p:sp>
      <p:sp>
        <p:nvSpPr>
          <p:cNvPr id="4" name="Slide Number Placeholder 3"/>
          <p:cNvSpPr>
            <a:spLocks noGrp="1"/>
          </p:cNvSpPr>
          <p:nvPr>
            <p:ph type="sldNum" sz="quarter" idx="5"/>
          </p:nvPr>
        </p:nvSpPr>
        <p:spPr/>
        <p:txBody>
          <a:bodyPr/>
          <a:lstStyle/>
          <a:p>
            <a:fld id="{8C42CC70-5646-4CF5-840D-5FFD8C5ECE8B}" type="slidenum">
              <a:rPr lang="en-US" smtClean="0"/>
              <a:t>7</a:t>
            </a:fld>
            <a:endParaRPr lang="en-US" dirty="0"/>
          </a:p>
        </p:txBody>
      </p:sp>
    </p:spTree>
    <p:extLst>
      <p:ext uri="{BB962C8B-B14F-4D97-AF65-F5344CB8AC3E}">
        <p14:creationId xmlns:p14="http://schemas.microsoft.com/office/powerpoint/2010/main" val="708119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Cardiac rehabilitation is a medically supervised secondary cardiovascular disease prevention program for eligible cardiac patients to improve the patient’s health and extend their lives.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Arial" panose="020B060402020202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package of services </a:t>
            </a:r>
            <a:r>
              <a:rPr lang="en-US" baseline="0" dirty="0"/>
              <a:t>typically includes: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Physician-prescribed and personalized exercise,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Cardiac risk factor modification services that include education, dietary counseling, and behavioral interventions (as needed)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 psychosocial assessment,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Outcomes assessment, and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An individualized treatment plan that is approved by a physician every 30 days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full dose of cardiac rehabilitation includes 3</a:t>
            </a:r>
            <a:r>
              <a:rPr lang="en-US" baseline="0" dirty="0"/>
              <a:t>6 sessions that last over 31 minutes. These sessions are generally completed over 12 weeks or 3 months.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There is a strong dose response between the number of sessions and the health outcomes of cardiac rehabilitation. Therefore, attendance in more sessions will produce greater benefits in the participant’s overall health.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program Cardiac rehab is designed to: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Reduce the physical, mental, and emotional effects of a cardiac event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Lower the risk for another heart attack or death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Control cardiac symptoms and/or reverse the atherosclerotic process, and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Improve the overall wellbeing of the patient so they can get back to their regular activities.</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677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8081EAC-477B-432D-9A4A-3FE2DCE3A84D}"/>
              </a:ext>
            </a:extLst>
          </p:cNvPr>
          <p:cNvSpPr>
            <a:spLocks noGrp="1"/>
          </p:cNvSpPr>
          <p:nvPr>
            <p:ph type="body" idx="1"/>
          </p:nvPr>
        </p:nvSpPr>
        <p:spPr/>
        <p:txBody>
          <a:bodyPr/>
          <a:lstStyle/>
          <a:p>
            <a:pPr marL="171450" indent="-171450">
              <a:buFont typeface="Arial" panose="020B0604020202020204" pitchFamily="34" charset="0"/>
              <a:buChar char="•"/>
            </a:pPr>
            <a:r>
              <a:rPr lang="en-US" dirty="0"/>
              <a:t>Cardiac rehabilitation is typically delivered in the hospital outpatient setting, but new virtual and hybrid models allow patients to participate in other locations.  </a:t>
            </a:r>
          </a:p>
          <a:p>
            <a:endParaRPr lang="en-US" dirty="0"/>
          </a:p>
          <a:p>
            <a:pPr marL="171450" indent="-171450">
              <a:buFont typeface="Arial" panose="020B0604020202020204" pitchFamily="34" charset="0"/>
              <a:buChar char="•"/>
            </a:pPr>
            <a:r>
              <a:rPr lang="en-US" dirty="0"/>
              <a:t>While staffing models vary, the multidisciplinary cardiac rehabilitation team generally includes some combination of exercise physiologists, registered nurses, pharmacists, registered dieticians, psychosocial counselors and other clinical staff.</a:t>
            </a:r>
          </a:p>
          <a:p>
            <a:endParaRPr lang="en-US" dirty="0"/>
          </a:p>
          <a:p>
            <a:pPr marL="171450" indent="-171450">
              <a:buFont typeface="Arial" panose="020B0604020202020204" pitchFamily="34" charset="0"/>
              <a:buChar char="•"/>
            </a:pPr>
            <a:r>
              <a:rPr lang="en-US" dirty="0"/>
              <a:t>Cardiac rehabilitation is typically provided to a group of </a:t>
            </a:r>
            <a:r>
              <a:rPr lang="en-US" baseline="0" dirty="0"/>
              <a:t>cardiac patients, giving participants a peer-support system to help them through their rehabilitation.</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3507288"/>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2" name="Title 1"/>
          <p:cNvSpPr>
            <a:spLocks noGrp="1"/>
          </p:cNvSpPr>
          <p:nvPr>
            <p:ph type="ctrTitle" hasCustomPrompt="1"/>
          </p:nvPr>
        </p:nvSpPr>
        <p:spPr>
          <a:xfrm>
            <a:off x="1530096" y="1122363"/>
            <a:ext cx="9144000" cy="2387600"/>
          </a:xfrm>
        </p:spPr>
        <p:txBody>
          <a:bodyPr anchor="b"/>
          <a:lstStyle>
            <a:lvl1pPr algn="ctr">
              <a:defRPr sz="6000">
                <a:solidFill>
                  <a:schemeClr val="bg1"/>
                </a:solidFill>
                <a:latin typeface="Arial" charset="0"/>
                <a:ea typeface="Arial" charset="0"/>
                <a:cs typeface="Arial" charset="0"/>
              </a:defRPr>
            </a:lvl1pPr>
          </a:lstStyle>
          <a:p>
            <a:r>
              <a:rPr lang="en-US" dirty="0"/>
              <a:t>Title</a:t>
            </a:r>
          </a:p>
        </p:txBody>
      </p:sp>
      <p:sp>
        <p:nvSpPr>
          <p:cNvPr id="3" name="Subtitle 2"/>
          <p:cNvSpPr>
            <a:spLocks noGrp="1"/>
          </p:cNvSpPr>
          <p:nvPr>
            <p:ph type="subTitle" idx="1" hasCustomPrompt="1"/>
          </p:nvPr>
        </p:nvSpPr>
        <p:spPr>
          <a:xfrm>
            <a:off x="1530096" y="3602038"/>
            <a:ext cx="9144000" cy="450132"/>
          </a:xfrm>
        </p:spPr>
        <p:txBody>
          <a:bodyPr/>
          <a:lstStyle>
            <a:lvl1pPr marL="0" indent="0" algn="ctr">
              <a:buNone/>
              <a:defRPr lang="en-US" b="0" i="0" smtClean="0">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914EAA2-EE80-4DDE-AD8C-440A908CFD40}" type="datetimeFigureOut">
              <a:rPr lang="en-US" smtClean="0">
                <a:solidFill>
                  <a:prstClr val="black">
                    <a:tint val="75000"/>
                  </a:prstClr>
                </a:solidFill>
              </a:rPr>
              <a:pPr/>
              <a:t>5/11/2023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F5AE8DC8-8B7A-42A3-A646-501EC6FFAD2D}" type="slidenum">
              <a:rPr lang="en-US" smtClean="0">
                <a:solidFill>
                  <a:prstClr val="black">
                    <a:tint val="75000"/>
                  </a:prstClr>
                </a:solidFill>
              </a:rPr>
              <a:pPr/>
              <a:t>‹#›</a:t>
            </a:fld>
            <a:endParaRPr lang="en-US" dirty="0">
              <a:solidFill>
                <a:prstClr val="black">
                  <a:tint val="75000"/>
                </a:prstClr>
              </a:solidFill>
            </a:endParaRPr>
          </a:p>
        </p:txBody>
      </p:sp>
      <p:sp>
        <p:nvSpPr>
          <p:cNvPr id="7" name="Subtitle 2"/>
          <p:cNvSpPr txBox="1">
            <a:spLocks/>
          </p:cNvSpPr>
          <p:nvPr/>
        </p:nvSpPr>
        <p:spPr>
          <a:xfrm>
            <a:off x="1530096" y="4130218"/>
            <a:ext cx="9144000" cy="69856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lang="en-US" sz="2400" b="0" i="0" kern="1200" smtClean="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0" i="0" kern="1200" dirty="0">
                <a:solidFill>
                  <a:schemeClr val="tx1"/>
                </a:solidFill>
                <a:effectLst/>
                <a:latin typeface="Arial" charset="0"/>
                <a:ea typeface="Arial" charset="0"/>
                <a:cs typeface="Arial" charset="0"/>
              </a:rPr>
              <a:t>Presenter's name </a:t>
            </a:r>
          </a:p>
          <a:p>
            <a:r>
              <a:rPr lang="en-US" sz="2400" b="0" i="0" kern="1200" dirty="0">
                <a:solidFill>
                  <a:schemeClr val="tx1"/>
                </a:solidFill>
                <a:effectLst/>
                <a:latin typeface="Arial" charset="0"/>
                <a:ea typeface="Arial" charset="0"/>
                <a:cs typeface="Arial" charset="0"/>
              </a:rPr>
              <a:t>Credentials</a:t>
            </a:r>
            <a:endParaRPr lang="en-US" dirty="0">
              <a:latin typeface="Arial" charset="0"/>
              <a:ea typeface="Arial" charset="0"/>
              <a:cs typeface="Arial" charset="0"/>
            </a:endParaRPr>
          </a:p>
        </p:txBody>
      </p:sp>
    </p:spTree>
    <p:extLst>
      <p:ext uri="{BB962C8B-B14F-4D97-AF65-F5344CB8AC3E}">
        <p14:creationId xmlns:p14="http://schemas.microsoft.com/office/powerpoint/2010/main" val="4037482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5/11/2023</a:t>
            </a:fld>
            <a:endParaRPr lang="en-US" dirty="0"/>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1" name="Rectangle 10"/>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2"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8" name="Rectangle 7"/>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1941681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5/11/2023</a:t>
            </a:fld>
            <a:endParaRPr lang="en-US" dirty="0"/>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3" name="Rectangle 12"/>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4"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9" name="Rectangle 8"/>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17537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5/11/2023</a:t>
            </a:fld>
            <a:endParaRPr lang="en-US" dirty="0"/>
          </a:p>
        </p:txBody>
      </p:sp>
      <p:sp>
        <p:nvSpPr>
          <p:cNvPr id="8" name="Footer Placeholder 7"/>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t>‹#›</a:t>
            </a:fld>
            <a:endParaRPr lang="en-US" dirty="0"/>
          </a:p>
        </p:txBody>
      </p:sp>
      <p:sp>
        <p:nvSpPr>
          <p:cNvPr id="15" name="Rectangle 14"/>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6"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3360847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4648" y="1772433"/>
            <a:ext cx="6172200" cy="4087368"/>
          </a:xfrm>
        </p:spPr>
        <p:txBody>
          <a:bodyPr/>
          <a:lstStyle>
            <a:lvl1pPr>
              <a:buClr>
                <a:schemeClr val="accent1"/>
              </a:buClr>
              <a:defRPr sz="3200">
                <a:latin typeface="Arial" charset="0"/>
                <a:ea typeface="Arial" charset="0"/>
                <a:cs typeface="Arial" charset="0"/>
              </a:defRPr>
            </a:lvl1pPr>
            <a:lvl2pPr>
              <a:buClr>
                <a:schemeClr val="accent1"/>
              </a:buClr>
              <a:defRPr sz="2800">
                <a:latin typeface="Arial" charset="0"/>
                <a:ea typeface="Arial" charset="0"/>
                <a:cs typeface="Arial" charset="0"/>
              </a:defRPr>
            </a:lvl2pPr>
            <a:lvl3pPr>
              <a:buClr>
                <a:schemeClr val="accent1"/>
              </a:buClr>
              <a:defRPr sz="2400">
                <a:latin typeface="Arial" charset="0"/>
                <a:ea typeface="Arial" charset="0"/>
                <a:cs typeface="Arial" charset="0"/>
              </a:defRPr>
            </a:lvl3pPr>
            <a:lvl4pPr>
              <a:buClr>
                <a:schemeClr val="accent1"/>
              </a:buClr>
              <a:defRPr sz="2000">
                <a:latin typeface="Arial" charset="0"/>
                <a:ea typeface="Arial" charset="0"/>
                <a:cs typeface="Arial" charset="0"/>
              </a:defRPr>
            </a:lvl4pPr>
            <a:lvl5pPr>
              <a:buClr>
                <a:schemeClr val="accent1"/>
              </a:buClr>
              <a:defRPr sz="2000">
                <a:latin typeface="Arial" charset="0"/>
                <a:ea typeface="Arial" charset="0"/>
                <a:cs typeface="Arial"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772433"/>
            <a:ext cx="3932237" cy="4087368"/>
          </a:xfrm>
        </p:spPr>
        <p:txBody>
          <a:bodyPr/>
          <a:lstStyle>
            <a:lvl1pPr marL="0" indent="0">
              <a:buNone/>
              <a:defRPr sz="160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5/11/2023</a:t>
            </a:fld>
            <a:endParaRPr lang="en-US" dirty="0"/>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t>‹#›</a:t>
            </a:fld>
            <a:endParaRPr lang="en-US" dirty="0"/>
          </a:p>
        </p:txBody>
      </p:sp>
      <p:sp>
        <p:nvSpPr>
          <p:cNvPr id="12" name="Rectangle 11"/>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3"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3279010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5/11/2023</a:t>
            </a:fld>
            <a:endParaRPr lang="en-US" dirty="0"/>
          </a:p>
        </p:txBody>
      </p:sp>
      <p:sp>
        <p:nvSpPr>
          <p:cNvPr id="4" name="Footer Placeholder 3"/>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8" name="Rectangle 7"/>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9"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7" name="Rectangle 6"/>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74343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36E96-679F-415E-BFA2-94F3D0351F3A}" type="datetimeFigureOut">
              <a:rPr lang="en-US" smtClean="0"/>
              <a:t>5/11/2023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2495365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Date Placeholder 3"/>
          <p:cNvSpPr txBox="1">
            <a:spLocks noGrp="1"/>
          </p:cNvSpPr>
          <p:nvPr>
            <p:ph type="dt" sz="half" idx="7"/>
          </p:nvPr>
        </p:nvSpPr>
        <p:spPr/>
        <p:txBody>
          <a:bodyPr/>
          <a:lstStyle>
            <a:lvl1pPr>
              <a:defRPr/>
            </a:lvl1pPr>
          </a:lstStyle>
          <a:p>
            <a:pPr lvl="0"/>
            <a:fld id="{BB604EB2-DA84-4AA1-B338-59768E594C9D}" type="datetime1">
              <a:rPr lang="en-US"/>
              <a:pPr lvl="0"/>
              <a:t>5/11/2023</a:t>
            </a:fld>
            <a:endParaRPr lang="en-US" dirty="0"/>
          </a:p>
        </p:txBody>
      </p:sp>
      <p:sp>
        <p:nvSpPr>
          <p:cNvPr id="3" name="Footer Placeholder 4"/>
          <p:cNvSpPr txBox="1">
            <a:spLocks noGrp="1"/>
          </p:cNvSpPr>
          <p:nvPr>
            <p:ph type="ftr" sz="quarter" idx="9"/>
          </p:nvPr>
        </p:nvSpPr>
        <p:spPr/>
        <p:txBody>
          <a:bodyPr/>
          <a:lstStyle>
            <a:lvl1pPr>
              <a:defRPr/>
            </a:lvl1pPr>
          </a:lstStyle>
          <a:p>
            <a:pPr lvl="0"/>
            <a:endParaRPr lang="en-US" dirty="0"/>
          </a:p>
        </p:txBody>
      </p:sp>
      <p:sp>
        <p:nvSpPr>
          <p:cNvPr id="4" name="Slide Number Placeholder 5"/>
          <p:cNvSpPr txBox="1">
            <a:spLocks noGrp="1"/>
          </p:cNvSpPr>
          <p:nvPr>
            <p:ph type="sldNum" sz="quarter" idx="8"/>
          </p:nvPr>
        </p:nvSpPr>
        <p:spPr>
          <a:xfrm>
            <a:off x="10558302" y="5956136"/>
            <a:ext cx="1052510" cy="365129"/>
          </a:xfrm>
        </p:spPr>
        <p:txBody>
          <a:bodyPr/>
          <a:lstStyle>
            <a:lvl1pPr>
              <a:defRPr/>
            </a:lvl1pPr>
          </a:lstStyle>
          <a:p>
            <a:pPr lvl="0"/>
            <a:fld id="{A912CD19-6202-45F1-BF9C-76A655B718BE}" type="slidenum">
              <a:t>‹#›</a:t>
            </a:fld>
            <a:endParaRPr lang="en-US" dirty="0"/>
          </a:p>
        </p:txBody>
      </p:sp>
      <p:sp>
        <p:nvSpPr>
          <p:cNvPr id="5" name="Title 1"/>
          <p:cNvSpPr txBox="1">
            <a:spLocks noGrp="1"/>
          </p:cNvSpPr>
          <p:nvPr>
            <p:ph type="title"/>
          </p:nvPr>
        </p:nvSpPr>
        <p:spPr>
          <a:xfrm>
            <a:off x="562721" y="518263"/>
            <a:ext cx="11055525" cy="941082"/>
          </a:xfrm>
        </p:spPr>
        <p:txBody>
          <a:bodyPr/>
          <a:lstStyle>
            <a:lvl1pPr>
              <a:defRPr/>
            </a:lvl1pPr>
          </a:lstStyle>
          <a:p>
            <a:pPr lvl="0"/>
            <a:r>
              <a:rPr lang="en-US"/>
              <a:t>Click to edit title</a:t>
            </a:r>
          </a:p>
        </p:txBody>
      </p:sp>
    </p:spTree>
    <p:extLst>
      <p:ext uri="{BB962C8B-B14F-4D97-AF65-F5344CB8AC3E}">
        <p14:creationId xmlns:p14="http://schemas.microsoft.com/office/powerpoint/2010/main" val="229735918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1" name="Rectangle 10"/>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2"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3589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5/11/2023</a:t>
            </a:fld>
            <a:endParaRPr lang="en-US" dirty="0"/>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1" name="Rectangle 10"/>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2"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8" name="Rectangle 7"/>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272968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5/11/2023</a:t>
            </a:fld>
            <a:endParaRPr lang="en-US" dirty="0"/>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3" name="Rectangle 12"/>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4"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9" name="Rectangle 8"/>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1307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5/11/2023</a:t>
            </a:fld>
            <a:endParaRPr lang="en-US" dirty="0"/>
          </a:p>
        </p:txBody>
      </p:sp>
      <p:sp>
        <p:nvSpPr>
          <p:cNvPr id="8" name="Footer Placeholder 7"/>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t>‹#›</a:t>
            </a:fld>
            <a:endParaRPr lang="en-US" dirty="0"/>
          </a:p>
        </p:txBody>
      </p:sp>
      <p:sp>
        <p:nvSpPr>
          <p:cNvPr id="15" name="Rectangle 14"/>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6"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3608796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4648" y="1772433"/>
            <a:ext cx="6172200" cy="4087368"/>
          </a:xfrm>
        </p:spPr>
        <p:txBody>
          <a:bodyPr/>
          <a:lstStyle>
            <a:lvl1pPr>
              <a:buClr>
                <a:schemeClr val="accent1"/>
              </a:buClr>
              <a:defRPr sz="3200">
                <a:latin typeface="Arial" charset="0"/>
                <a:ea typeface="Arial" charset="0"/>
                <a:cs typeface="Arial" charset="0"/>
              </a:defRPr>
            </a:lvl1pPr>
            <a:lvl2pPr>
              <a:buClr>
                <a:schemeClr val="accent1"/>
              </a:buClr>
              <a:defRPr sz="2800">
                <a:latin typeface="Arial" charset="0"/>
                <a:ea typeface="Arial" charset="0"/>
                <a:cs typeface="Arial" charset="0"/>
              </a:defRPr>
            </a:lvl2pPr>
            <a:lvl3pPr>
              <a:buClr>
                <a:schemeClr val="accent1"/>
              </a:buClr>
              <a:defRPr sz="2400">
                <a:latin typeface="Arial" charset="0"/>
                <a:ea typeface="Arial" charset="0"/>
                <a:cs typeface="Arial" charset="0"/>
              </a:defRPr>
            </a:lvl3pPr>
            <a:lvl4pPr>
              <a:buClr>
                <a:schemeClr val="accent1"/>
              </a:buClr>
              <a:defRPr sz="2000">
                <a:latin typeface="Arial" charset="0"/>
                <a:ea typeface="Arial" charset="0"/>
                <a:cs typeface="Arial" charset="0"/>
              </a:defRPr>
            </a:lvl4pPr>
            <a:lvl5pPr>
              <a:buClr>
                <a:schemeClr val="accent1"/>
              </a:buClr>
              <a:defRPr sz="2000">
                <a:latin typeface="Arial" charset="0"/>
                <a:ea typeface="Arial" charset="0"/>
                <a:cs typeface="Arial"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772433"/>
            <a:ext cx="3932237" cy="4087368"/>
          </a:xfrm>
        </p:spPr>
        <p:txBody>
          <a:bodyPr/>
          <a:lstStyle>
            <a:lvl1pPr marL="0" indent="0">
              <a:buNone/>
              <a:defRPr sz="160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5/11/2023</a:t>
            </a:fld>
            <a:endParaRPr lang="en-US" dirty="0"/>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t>‹#›</a:t>
            </a:fld>
            <a:endParaRPr lang="en-US" dirty="0"/>
          </a:p>
        </p:txBody>
      </p:sp>
      <p:sp>
        <p:nvSpPr>
          <p:cNvPr id="12" name="Rectangle 11"/>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3"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875643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5/11/2023</a:t>
            </a:fld>
            <a:endParaRPr lang="en-US" dirty="0"/>
          </a:p>
        </p:txBody>
      </p:sp>
      <p:sp>
        <p:nvSpPr>
          <p:cNvPr id="4" name="Footer Placeholder 3"/>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8" name="Rectangle 7"/>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9"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7" name="Rectangle 6"/>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131340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36E96-679F-415E-BFA2-94F3D0351F3A}" type="datetimeFigureOut">
              <a:rPr lang="en-US" smtClean="0"/>
              <a:t>5/11/2023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593573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Date Placeholder 3"/>
          <p:cNvSpPr txBox="1">
            <a:spLocks noGrp="1"/>
          </p:cNvSpPr>
          <p:nvPr>
            <p:ph type="dt" sz="half" idx="7"/>
          </p:nvPr>
        </p:nvSpPr>
        <p:spPr/>
        <p:txBody>
          <a:bodyPr/>
          <a:lstStyle>
            <a:lvl1pPr>
              <a:defRPr/>
            </a:lvl1pPr>
          </a:lstStyle>
          <a:p>
            <a:pPr lvl="0"/>
            <a:fld id="{BB604EB2-DA84-4AA1-B338-59768E594C9D}" type="datetime1">
              <a:rPr lang="en-US"/>
              <a:pPr lvl="0"/>
              <a:t>5/11/2023</a:t>
            </a:fld>
            <a:endParaRPr lang="en-US" dirty="0"/>
          </a:p>
        </p:txBody>
      </p:sp>
      <p:sp>
        <p:nvSpPr>
          <p:cNvPr id="3" name="Footer Placeholder 4"/>
          <p:cNvSpPr txBox="1">
            <a:spLocks noGrp="1"/>
          </p:cNvSpPr>
          <p:nvPr>
            <p:ph type="ftr" sz="quarter" idx="9"/>
          </p:nvPr>
        </p:nvSpPr>
        <p:spPr/>
        <p:txBody>
          <a:bodyPr/>
          <a:lstStyle>
            <a:lvl1pPr>
              <a:defRPr/>
            </a:lvl1pPr>
          </a:lstStyle>
          <a:p>
            <a:pPr lvl="0"/>
            <a:endParaRPr lang="en-US" dirty="0"/>
          </a:p>
        </p:txBody>
      </p:sp>
      <p:sp>
        <p:nvSpPr>
          <p:cNvPr id="4" name="Slide Number Placeholder 5"/>
          <p:cNvSpPr txBox="1">
            <a:spLocks noGrp="1"/>
          </p:cNvSpPr>
          <p:nvPr>
            <p:ph type="sldNum" sz="quarter" idx="8"/>
          </p:nvPr>
        </p:nvSpPr>
        <p:spPr>
          <a:xfrm>
            <a:off x="10558302" y="5956136"/>
            <a:ext cx="1052510" cy="365129"/>
          </a:xfrm>
        </p:spPr>
        <p:txBody>
          <a:bodyPr/>
          <a:lstStyle>
            <a:lvl1pPr>
              <a:defRPr/>
            </a:lvl1pPr>
          </a:lstStyle>
          <a:p>
            <a:pPr lvl="0"/>
            <a:fld id="{A912CD19-6202-45F1-BF9C-76A655B718BE}" type="slidenum">
              <a:t>‹#›</a:t>
            </a:fld>
            <a:endParaRPr lang="en-US" dirty="0"/>
          </a:p>
        </p:txBody>
      </p:sp>
      <p:sp>
        <p:nvSpPr>
          <p:cNvPr id="5" name="Title 1"/>
          <p:cNvSpPr txBox="1">
            <a:spLocks noGrp="1"/>
          </p:cNvSpPr>
          <p:nvPr>
            <p:ph type="title"/>
          </p:nvPr>
        </p:nvSpPr>
        <p:spPr>
          <a:xfrm>
            <a:off x="562721" y="518263"/>
            <a:ext cx="11055525" cy="941082"/>
          </a:xfrm>
        </p:spPr>
        <p:txBody>
          <a:bodyPr/>
          <a:lstStyle>
            <a:lvl1pPr>
              <a:defRPr/>
            </a:lvl1pPr>
          </a:lstStyle>
          <a:p>
            <a:pPr lvl="0"/>
            <a:r>
              <a:rPr lang="en-US"/>
              <a:t>Click to edit title</a:t>
            </a:r>
          </a:p>
        </p:txBody>
      </p:sp>
    </p:spTree>
    <p:extLst>
      <p:ext uri="{BB962C8B-B14F-4D97-AF65-F5344CB8AC3E}">
        <p14:creationId xmlns:p14="http://schemas.microsoft.com/office/powerpoint/2010/main" val="14645012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3507288"/>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2" name="Title 1"/>
          <p:cNvSpPr>
            <a:spLocks noGrp="1"/>
          </p:cNvSpPr>
          <p:nvPr>
            <p:ph type="ctrTitle" hasCustomPrompt="1"/>
          </p:nvPr>
        </p:nvSpPr>
        <p:spPr>
          <a:xfrm>
            <a:off x="1530096" y="1122363"/>
            <a:ext cx="9144000" cy="2387600"/>
          </a:xfrm>
        </p:spPr>
        <p:txBody>
          <a:bodyPr anchor="b"/>
          <a:lstStyle>
            <a:lvl1pPr algn="ctr">
              <a:defRPr sz="6000">
                <a:solidFill>
                  <a:schemeClr val="bg1"/>
                </a:solidFill>
                <a:latin typeface="Arial" charset="0"/>
                <a:ea typeface="Arial" charset="0"/>
                <a:cs typeface="Arial" charset="0"/>
              </a:defRPr>
            </a:lvl1pPr>
          </a:lstStyle>
          <a:p>
            <a:r>
              <a:rPr lang="en-US" dirty="0"/>
              <a:t>Title</a:t>
            </a:r>
          </a:p>
        </p:txBody>
      </p:sp>
      <p:sp>
        <p:nvSpPr>
          <p:cNvPr id="3" name="Subtitle 2"/>
          <p:cNvSpPr>
            <a:spLocks noGrp="1"/>
          </p:cNvSpPr>
          <p:nvPr>
            <p:ph type="subTitle" idx="1" hasCustomPrompt="1"/>
          </p:nvPr>
        </p:nvSpPr>
        <p:spPr>
          <a:xfrm>
            <a:off x="1530096" y="3602038"/>
            <a:ext cx="9144000" cy="450132"/>
          </a:xfrm>
        </p:spPr>
        <p:txBody>
          <a:bodyPr/>
          <a:lstStyle>
            <a:lvl1pPr marL="0" indent="0" algn="ctr">
              <a:buNone/>
              <a:defRPr lang="en-US" b="0" i="0" smtClean="0">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914EAA2-EE80-4DDE-AD8C-440A908CFD40}" type="datetimeFigureOut">
              <a:rPr lang="en-US" smtClean="0">
                <a:solidFill>
                  <a:prstClr val="black">
                    <a:tint val="75000"/>
                  </a:prstClr>
                </a:solidFill>
              </a:rPr>
              <a:pPr/>
              <a:t>5/11/2023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F5AE8DC8-8B7A-42A3-A646-501EC6FFAD2D}" type="slidenum">
              <a:rPr lang="en-US" smtClean="0">
                <a:solidFill>
                  <a:prstClr val="black">
                    <a:tint val="75000"/>
                  </a:prstClr>
                </a:solidFill>
              </a:rPr>
              <a:pPr/>
              <a:t>‹#›</a:t>
            </a:fld>
            <a:endParaRPr lang="en-US" dirty="0">
              <a:solidFill>
                <a:prstClr val="black">
                  <a:tint val="75000"/>
                </a:prstClr>
              </a:solidFill>
            </a:endParaRPr>
          </a:p>
        </p:txBody>
      </p:sp>
      <p:sp>
        <p:nvSpPr>
          <p:cNvPr id="7" name="Subtitle 2"/>
          <p:cNvSpPr txBox="1">
            <a:spLocks/>
          </p:cNvSpPr>
          <p:nvPr/>
        </p:nvSpPr>
        <p:spPr>
          <a:xfrm>
            <a:off x="1530096" y="4130218"/>
            <a:ext cx="9144000" cy="69856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lang="en-US" sz="2400" b="0" i="0" kern="1200" smtClean="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0" i="0" kern="1200" dirty="0">
                <a:solidFill>
                  <a:schemeClr val="tx1"/>
                </a:solidFill>
                <a:effectLst/>
                <a:latin typeface="Arial" charset="0"/>
                <a:ea typeface="Arial" charset="0"/>
                <a:cs typeface="Arial" charset="0"/>
              </a:rPr>
              <a:t>Presenter's name </a:t>
            </a:r>
          </a:p>
          <a:p>
            <a:r>
              <a:rPr lang="en-US" sz="2400" b="0" i="0" kern="1200" dirty="0">
                <a:solidFill>
                  <a:schemeClr val="tx1"/>
                </a:solidFill>
                <a:effectLst/>
                <a:latin typeface="Arial" charset="0"/>
                <a:ea typeface="Arial" charset="0"/>
                <a:cs typeface="Arial" charset="0"/>
              </a:rPr>
              <a:t>Credentials</a:t>
            </a:r>
            <a:endParaRPr lang="en-US" dirty="0">
              <a:latin typeface="Arial" charset="0"/>
              <a:ea typeface="Arial" charset="0"/>
              <a:cs typeface="Arial" charset="0"/>
            </a:endParaRPr>
          </a:p>
        </p:txBody>
      </p:sp>
    </p:spTree>
    <p:extLst>
      <p:ext uri="{BB962C8B-B14F-4D97-AF65-F5344CB8AC3E}">
        <p14:creationId xmlns:p14="http://schemas.microsoft.com/office/powerpoint/2010/main" val="81261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jp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22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36E96-679F-415E-BFA2-94F3D0351F3A}" type="datetimeFigureOut">
              <a:rPr lang="en-US" smtClean="0"/>
              <a:t>5/11/2023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C9860-AA27-4167-A2A8-CAF6C654A2BD}" type="slidenum">
              <a:rPr lang="en-US" smtClean="0"/>
              <a:t>‹#›</a:t>
            </a:fld>
            <a:endParaRPr lang="en-US" dirty="0"/>
          </a:p>
        </p:txBody>
      </p:sp>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l="14790" t="34910" r="13292" b="35231"/>
          <a:stretch/>
        </p:blipFill>
        <p:spPr>
          <a:xfrm>
            <a:off x="214313" y="5778310"/>
            <a:ext cx="2271712" cy="943165"/>
          </a:xfrm>
          <a:prstGeom prst="rect">
            <a:avLst/>
          </a:prstGeom>
        </p:spPr>
      </p:pic>
    </p:spTree>
    <p:extLst>
      <p:ext uri="{BB962C8B-B14F-4D97-AF65-F5344CB8AC3E}">
        <p14:creationId xmlns:p14="http://schemas.microsoft.com/office/powerpoint/2010/main" val="334091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22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36E96-679F-415E-BFA2-94F3D0351F3A}" type="datetimeFigureOut">
              <a:rPr lang="en-US" smtClean="0"/>
              <a:t>5/11/2023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C9860-AA27-4167-A2A8-CAF6C654A2BD}" type="slidenum">
              <a:rPr lang="en-US" smtClean="0"/>
              <a:t>‹#›</a:t>
            </a:fld>
            <a:endParaRPr lang="en-US" dirty="0"/>
          </a:p>
        </p:txBody>
      </p:sp>
      <p:pic>
        <p:nvPicPr>
          <p:cNvPr id="7" name="Picture 6"/>
          <p:cNvPicPr>
            <a:picLocks noChangeAspect="1"/>
          </p:cNvPicPr>
          <p:nvPr/>
        </p:nvPicPr>
        <p:blipFill rotWithShape="1">
          <a:blip r:embed="rId11">
            <a:extLst>
              <a:ext uri="{28A0092B-C50C-407E-A947-70E740481C1C}">
                <a14:useLocalDpi xmlns:a14="http://schemas.microsoft.com/office/drawing/2010/main" val="0"/>
              </a:ext>
            </a:extLst>
          </a:blip>
          <a:srcRect l="14790" t="34910" r="13292" b="35231"/>
          <a:stretch/>
        </p:blipFill>
        <p:spPr>
          <a:xfrm>
            <a:off x="214313" y="5778310"/>
            <a:ext cx="2271712" cy="943165"/>
          </a:xfrm>
          <a:prstGeom prst="rect">
            <a:avLst/>
          </a:prstGeom>
        </p:spPr>
      </p:pic>
    </p:spTree>
    <p:extLst>
      <p:ext uri="{BB962C8B-B14F-4D97-AF65-F5344CB8AC3E}">
        <p14:creationId xmlns:p14="http://schemas.microsoft.com/office/powerpoint/2010/main" val="132474849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hyperlink" Target="https://millionhearts.hhs.gov/about-million-hearts/optimizing-care/cardiac-rehabilitation-infographic.html" TargetMode="Externa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onder.cdc.gov/mcd-icd10.html"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meps.ahrq.gov/mepsweb/data_stats/MEPS_topics.jsp?topicid=32Z-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millionhearts.hhs.gov/tools-protocols/action-guides/cardiac-change-package/index.html" TargetMode="Externa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hyperlink" Target="https://www.medicaid.gov/state-overviews/state-profiles/index.html" TargetMode="External"/><Relationship Id="rId3" Type="http://schemas.openxmlformats.org/officeDocument/2006/relationships/hyperlink" Target="https://www.aacvpr.org/Affiliate-Societies" TargetMode="External"/><Relationship Id="rId7" Type="http://schemas.openxmlformats.org/officeDocument/2006/relationships/hyperlink" Target="https://content.naic.org/state-insurance-department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aha.org/system/files/media/file/2020/06/state-hospital-associations-jun20.pdf" TargetMode="External"/><Relationship Id="rId5" Type="http://schemas.openxmlformats.org/officeDocument/2006/relationships/hyperlink" Target="https://www.cdc.gov/publichealthgateway/healthdirectories/healthdepartments.html" TargetMode="External"/><Relationship Id="rId10" Type="http://schemas.openxmlformats.org/officeDocument/2006/relationships/hyperlink" Target="https://rsa.ed.gov/about/states" TargetMode="External"/><Relationship Id="rId4" Type="http://schemas.openxmlformats.org/officeDocument/2006/relationships/hyperlink" Target="https://qioprogram.org/locate-your-qin-qio" TargetMode="External"/><Relationship Id="rId9" Type="http://schemas.openxmlformats.org/officeDocument/2006/relationships/hyperlink" Target="https://www.ruralhealth.us/programs/state-rural-health-association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MillionHeartsCRC@cdc.gov" TargetMode="External"/><Relationship Id="rId7" Type="http://schemas.openxmlformats.org/officeDocument/2006/relationships/image" Target="../media/image21.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millionhearts.hhs.gov/about-million-hearts/optimizing-care/cardiac-rehabilitation-CRC.html" TargetMode="External"/><Relationship Id="rId4" Type="http://schemas.openxmlformats.org/officeDocument/2006/relationships/hyperlink" Target="https://millionhearts.hhs.gov/partners-progress/hospitals-health-systems/index.html"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tools.cdc.gov/medialibrary/index.aspx#/media/id/345335" TargetMode="External"/><Relationship Id="rId3" Type="http://schemas.openxmlformats.org/officeDocument/2006/relationships/hyperlink" Target="https://millionhearts.hhs.gov/tools-protocols/tools/cardiac-rehabilitation.html" TargetMode="External"/><Relationship Id="rId7" Type="http://schemas.openxmlformats.org/officeDocument/2006/relationships/image" Target="../media/image25.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hyperlink" Target="https://www.facebook.com/millionhearts" TargetMode="External"/><Relationship Id="rId7" Type="http://schemas.openxmlformats.org/officeDocument/2006/relationships/hyperlink" Target="mailto:MillionHeartsCRC@cdc.gov"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millionhearts.hhs.gov/" TargetMode="External"/><Relationship Id="rId5" Type="http://schemas.openxmlformats.org/officeDocument/2006/relationships/hyperlink" Target="https://www.linkedin.com/showcase/million-hearts/" TargetMode="External"/><Relationship Id="rId4" Type="http://schemas.openxmlformats.org/officeDocument/2006/relationships/hyperlink" Target="https://twitter.com/millionheartsu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714499" y="505692"/>
            <a:ext cx="8763000" cy="2556163"/>
          </a:xfrm>
        </p:spPr>
        <p:txBody>
          <a:bodyPr>
            <a:normAutofit/>
          </a:bodyPr>
          <a:lstStyle/>
          <a:p>
            <a:r>
              <a:rPr lang="en-US" sz="4800" b="1" dirty="0">
                <a:solidFill>
                  <a:schemeClr val="bg1"/>
                </a:solidFill>
              </a:rPr>
              <a:t>Getting to 70% Cardiac Rehabilitation Participation: </a:t>
            </a:r>
            <a:br>
              <a:rPr lang="en-US" sz="4800" b="1" dirty="0">
                <a:solidFill>
                  <a:schemeClr val="bg1"/>
                </a:solidFill>
              </a:rPr>
            </a:br>
            <a:r>
              <a:rPr lang="en-US" sz="3600" b="1" i="1" dirty="0">
                <a:solidFill>
                  <a:schemeClr val="bg1"/>
                </a:solidFill>
              </a:rPr>
              <a:t>Action Steps for Clinicians, Hospitals, and Health Systems</a:t>
            </a:r>
            <a:endParaRPr lang="en-US" sz="4800" b="1" i="1" dirty="0">
              <a:solidFill>
                <a:schemeClr val="bg1"/>
              </a:solidFill>
              <a:latin typeface="Arial" panose="020B0604020202020204" pitchFamily="34" charset="0"/>
              <a:cs typeface="Arial" panose="020B0604020202020204" pitchFamily="34" charset="0"/>
            </a:endParaRPr>
          </a:p>
        </p:txBody>
      </p:sp>
      <p:sp>
        <p:nvSpPr>
          <p:cNvPr id="6" name="Subtitle 5"/>
          <p:cNvSpPr>
            <a:spLocks noGrp="1"/>
          </p:cNvSpPr>
          <p:nvPr>
            <p:ph type="subTitle" idx="1"/>
          </p:nvPr>
        </p:nvSpPr>
        <p:spPr>
          <a:xfrm>
            <a:off x="2026920" y="3810000"/>
            <a:ext cx="8138159" cy="2414648"/>
          </a:xfrm>
          <a:solidFill>
            <a:schemeClr val="bg1"/>
          </a:solidFill>
        </p:spPr>
        <p:txBody>
          <a:bodyPr>
            <a:normAutofit fontScale="92500" lnSpcReduction="10000"/>
          </a:bodyPr>
          <a:lstStyle/>
          <a:p>
            <a:r>
              <a:rPr lang="en-US" sz="2600" b="1" dirty="0"/>
              <a:t>Presenter’s Name</a:t>
            </a:r>
          </a:p>
          <a:p>
            <a:r>
              <a:rPr lang="en-US" sz="2600" dirty="0"/>
              <a:t>Title</a:t>
            </a:r>
          </a:p>
          <a:p>
            <a:pPr lvl="0"/>
            <a:r>
              <a:rPr lang="en-US" sz="2600" dirty="0">
                <a:solidFill>
                  <a:srgbClr val="000000"/>
                </a:solidFill>
              </a:rPr>
              <a:t>Organization’s Name</a:t>
            </a:r>
          </a:p>
          <a:p>
            <a:pPr lvl="0"/>
            <a:endParaRPr lang="en-US" dirty="0">
              <a:solidFill>
                <a:srgbClr val="000000"/>
              </a:solidFill>
            </a:endParaRPr>
          </a:p>
          <a:p>
            <a:pPr lvl="0"/>
            <a:r>
              <a:rPr lang="en-US" sz="2000" dirty="0">
                <a:solidFill>
                  <a:srgbClr val="000000"/>
                </a:solidFill>
              </a:rPr>
              <a:t>Event Title</a:t>
            </a:r>
          </a:p>
          <a:p>
            <a:pPr lvl="0"/>
            <a:r>
              <a:rPr lang="en-US" sz="2000" dirty="0">
                <a:solidFill>
                  <a:srgbClr val="000000"/>
                </a:solidFill>
              </a:rPr>
              <a:t>Date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40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What are the benefits of CR?</a:t>
            </a:r>
            <a:endParaRPr lang="en-US" b="1" i="1" dirty="0">
              <a:solidFill>
                <a:schemeClr val="bg1"/>
              </a:solidFill>
              <a:latin typeface="Arial" panose="020B0604020202020204" pitchFamily="34" charset="0"/>
              <a:cs typeface="Arial" panose="020B0604020202020204" pitchFamily="34" charset="0"/>
            </a:endParaRPr>
          </a:p>
        </p:txBody>
      </p:sp>
      <p:sp>
        <p:nvSpPr>
          <p:cNvPr id="5" name="Content Placeholder 2"/>
          <p:cNvSpPr txBox="1">
            <a:spLocks noGrp="1"/>
          </p:cNvSpPr>
          <p:nvPr>
            <p:ph idx="1"/>
          </p:nvPr>
        </p:nvSpPr>
        <p:spPr>
          <a:xfrm>
            <a:off x="1786015" y="1438795"/>
            <a:ext cx="9128727" cy="4572000"/>
          </a:xfrm>
        </p:spPr>
        <p:txBody>
          <a:bodyPr>
            <a:normAutofit fontScale="92500" lnSpcReduction="10000"/>
          </a:bodyPr>
          <a:lstStyle/>
          <a:p>
            <a:pPr marL="340284" lvl="1" indent="-340284">
              <a:lnSpc>
                <a:spcPct val="110000"/>
              </a:lnSpc>
              <a:spcBef>
                <a:spcPts val="0"/>
              </a:spcBef>
              <a:spcAft>
                <a:spcPts val="600"/>
              </a:spcAft>
            </a:pPr>
            <a:r>
              <a:rPr lang="en-US" sz="3000" b="1" dirty="0">
                <a:latin typeface="Arial" panose="020B0604020202020204" pitchFamily="34" charset="0"/>
                <a:cs typeface="Arial" panose="020B0604020202020204" pitchFamily="34" charset="0"/>
              </a:rPr>
              <a:t>May reduce: </a:t>
            </a:r>
          </a:p>
          <a:p>
            <a:pPr marL="739515" lvl="2" indent="-340284">
              <a:lnSpc>
                <a:spcPct val="110000"/>
              </a:lnSpc>
              <a:spcBef>
                <a:spcPts val="0"/>
              </a:spcBef>
              <a:spcAft>
                <a:spcPts val="600"/>
              </a:spcAft>
            </a:pPr>
            <a:r>
              <a:rPr lang="en-US" sz="2600" dirty="0">
                <a:latin typeface="Arial" panose="020B0604020202020204" pitchFamily="34" charset="0"/>
                <a:cs typeface="Arial" panose="020B0604020202020204" pitchFamily="34" charset="0"/>
              </a:rPr>
              <a:t>Death from </a:t>
            </a:r>
            <a:r>
              <a:rPr lang="en-US" sz="2600" b="1" i="1" dirty="0">
                <a:latin typeface="Arial" panose="020B0604020202020204" pitchFamily="34" charset="0"/>
                <a:cs typeface="Arial" panose="020B0604020202020204" pitchFamily="34" charset="0"/>
              </a:rPr>
              <a:t>all </a:t>
            </a:r>
            <a:r>
              <a:rPr lang="en-US" sz="2600" dirty="0">
                <a:latin typeface="Arial" panose="020B0604020202020204" pitchFamily="34" charset="0"/>
                <a:cs typeface="Arial" panose="020B0604020202020204" pitchFamily="34" charset="0"/>
              </a:rPr>
              <a:t>causes by </a:t>
            </a:r>
            <a:r>
              <a:rPr lang="en-US" sz="2600" b="1" dirty="0">
                <a:latin typeface="Arial" panose="020B0604020202020204" pitchFamily="34" charset="0"/>
                <a:cs typeface="Arial" panose="020B0604020202020204" pitchFamily="34" charset="0"/>
              </a:rPr>
              <a:t>13%</a:t>
            </a:r>
            <a:endParaRPr lang="en-US" sz="2600" b="1" baseline="30000" dirty="0">
              <a:latin typeface="Arial" panose="020B0604020202020204" pitchFamily="34" charset="0"/>
              <a:cs typeface="Arial" panose="020B0604020202020204" pitchFamily="34" charset="0"/>
            </a:endParaRPr>
          </a:p>
          <a:p>
            <a:pPr marL="739515" lvl="2" indent="-340284">
              <a:lnSpc>
                <a:spcPct val="110000"/>
              </a:lnSpc>
              <a:spcBef>
                <a:spcPts val="0"/>
              </a:spcBef>
              <a:spcAft>
                <a:spcPts val="600"/>
              </a:spcAft>
            </a:pPr>
            <a:r>
              <a:rPr lang="en-US" sz="2600" dirty="0">
                <a:latin typeface="Arial" panose="020B0604020202020204" pitchFamily="34" charset="0"/>
                <a:cs typeface="Arial" panose="020B0604020202020204" pitchFamily="34" charset="0"/>
              </a:rPr>
              <a:t>All-cause Hospitalizations by </a:t>
            </a:r>
            <a:r>
              <a:rPr lang="en-US" sz="2600" b="1" dirty="0">
                <a:latin typeface="Arial" panose="020B0604020202020204" pitchFamily="34" charset="0"/>
                <a:cs typeface="Arial" panose="020B0604020202020204" pitchFamily="34" charset="0"/>
              </a:rPr>
              <a:t>42% </a:t>
            </a:r>
            <a:r>
              <a:rPr lang="en-US" sz="2600" dirty="0">
                <a:latin typeface="Arial" panose="020B0604020202020204" pitchFamily="34" charset="0"/>
                <a:cs typeface="Arial" panose="020B0604020202020204" pitchFamily="34" charset="0"/>
              </a:rPr>
              <a:t>and HF-specific hospitalizations by </a:t>
            </a:r>
            <a:r>
              <a:rPr lang="en-US" sz="2600" b="1" dirty="0">
                <a:latin typeface="Arial" panose="020B0604020202020204" pitchFamily="34" charset="0"/>
                <a:cs typeface="Arial" panose="020B0604020202020204" pitchFamily="34" charset="0"/>
              </a:rPr>
              <a:t>41%</a:t>
            </a:r>
            <a:endParaRPr lang="en-US" sz="2600" baseline="30000" dirty="0">
              <a:latin typeface="Arial" panose="020B0604020202020204" pitchFamily="34" charset="0"/>
              <a:cs typeface="Arial" panose="020B0604020202020204" pitchFamily="34" charset="0"/>
            </a:endParaRPr>
          </a:p>
          <a:p>
            <a:pPr marL="739515" lvl="2" indent="-340284">
              <a:lnSpc>
                <a:spcPct val="110000"/>
              </a:lnSpc>
              <a:spcBef>
                <a:spcPts val="0"/>
              </a:spcBef>
              <a:spcAft>
                <a:spcPts val="600"/>
              </a:spcAft>
            </a:pPr>
            <a:r>
              <a:rPr lang="en-US" sz="2600" dirty="0">
                <a:latin typeface="Arial" panose="020B0604020202020204" pitchFamily="34" charset="0"/>
                <a:cs typeface="Arial" panose="020B0604020202020204" pitchFamily="34" charset="0"/>
              </a:rPr>
              <a:t>Risk of heart attacks by </a:t>
            </a:r>
            <a:r>
              <a:rPr lang="en-US" sz="2600" b="1" dirty="0">
                <a:latin typeface="Arial" panose="020B0604020202020204" pitchFamily="34" charset="0"/>
                <a:cs typeface="Arial" panose="020B0604020202020204" pitchFamily="34" charset="0"/>
              </a:rPr>
              <a:t>28%</a:t>
            </a:r>
          </a:p>
          <a:p>
            <a:pPr marL="739515" lvl="2" indent="-340284">
              <a:lnSpc>
                <a:spcPct val="110000"/>
              </a:lnSpc>
              <a:spcBef>
                <a:spcPts val="0"/>
              </a:spcBef>
              <a:spcAft>
                <a:spcPts val="600"/>
              </a:spcAft>
            </a:pPr>
            <a:r>
              <a:rPr lang="en-US" sz="2600" dirty="0">
                <a:latin typeface="Arial" panose="020B0604020202020204" pitchFamily="34" charset="0"/>
                <a:cs typeface="Arial" panose="020B0604020202020204" pitchFamily="34" charset="0"/>
              </a:rPr>
              <a:t>Time to return to work</a:t>
            </a:r>
          </a:p>
          <a:p>
            <a:pPr marL="282315" lvl="1" indent="-340284">
              <a:lnSpc>
                <a:spcPct val="110000"/>
              </a:lnSpc>
              <a:spcBef>
                <a:spcPts val="0"/>
              </a:spcBef>
              <a:spcAft>
                <a:spcPts val="600"/>
              </a:spcAft>
            </a:pPr>
            <a:r>
              <a:rPr lang="en-US" sz="3000" b="1" dirty="0">
                <a:latin typeface="Arial" panose="020B0604020202020204" pitchFamily="34" charset="0"/>
                <a:cs typeface="Arial" panose="020B0604020202020204" pitchFamily="34" charset="0"/>
              </a:rPr>
              <a:t>Improves</a:t>
            </a:r>
            <a:r>
              <a:rPr lang="en-US" sz="3000" dirty="0">
                <a:latin typeface="Arial" panose="020B0604020202020204" pitchFamily="34" charset="0"/>
                <a:cs typeface="Arial" panose="020B0604020202020204" pitchFamily="34" charset="0"/>
              </a:rPr>
              <a:t> health-related quality of life scores</a:t>
            </a:r>
          </a:p>
          <a:p>
            <a:pPr marL="340284" lvl="1" indent="-340284">
              <a:lnSpc>
                <a:spcPct val="110000"/>
              </a:lnSpc>
              <a:spcBef>
                <a:spcPts val="0"/>
              </a:spcBef>
              <a:spcAft>
                <a:spcPts val="600"/>
              </a:spcAft>
            </a:pPr>
            <a:r>
              <a:rPr lang="en-US" sz="3000" b="1" dirty="0">
                <a:latin typeface="Arial" panose="020B0604020202020204" pitchFamily="34" charset="0"/>
                <a:cs typeface="Arial" panose="020B0604020202020204" pitchFamily="34" charset="0"/>
              </a:rPr>
              <a:t>More is Better (Dose Response)</a:t>
            </a:r>
            <a:endParaRPr lang="en-US" sz="3000" dirty="0">
              <a:latin typeface="Arial" panose="020B0604020202020204" pitchFamily="34" charset="0"/>
              <a:cs typeface="Arial" panose="020B0604020202020204" pitchFamily="34" charset="0"/>
            </a:endParaRPr>
          </a:p>
          <a:p>
            <a:pPr marL="739515" lvl="2" indent="-340284">
              <a:lnSpc>
                <a:spcPct val="110000"/>
              </a:lnSpc>
              <a:spcBef>
                <a:spcPts val="0"/>
              </a:spcBef>
              <a:spcAft>
                <a:spcPts val="600"/>
              </a:spcAft>
            </a:pPr>
            <a:r>
              <a:rPr lang="en-US" sz="2600" dirty="0">
                <a:latin typeface="Arial" panose="020B0604020202020204" pitchFamily="34" charset="0"/>
                <a:cs typeface="Arial" panose="020B0604020202020204" pitchFamily="34" charset="0"/>
              </a:rPr>
              <a:t>36 vs fewer sessions reduces risk of heart attack and death</a:t>
            </a:r>
            <a:endParaRPr lang="en-US" sz="2600" baseline="30000" dirty="0">
              <a:latin typeface="Arial" panose="020B0604020202020204" pitchFamily="34" charset="0"/>
              <a:cs typeface="Arial" panose="020B0604020202020204" pitchFamily="34" charset="0"/>
            </a:endParaRPr>
          </a:p>
          <a:p>
            <a:pPr marL="739515" lvl="2" indent="-340284">
              <a:lnSpc>
                <a:spcPct val="110000"/>
              </a:lnSpc>
              <a:spcBef>
                <a:spcPts val="0"/>
              </a:spcBef>
              <a:spcAft>
                <a:spcPts val="600"/>
              </a:spcAft>
            </a:pPr>
            <a:r>
              <a:rPr lang="en-US" sz="2600" dirty="0">
                <a:latin typeface="Arial" panose="020B0604020202020204" pitchFamily="34" charset="0"/>
                <a:cs typeface="Arial" panose="020B0604020202020204" pitchFamily="34" charset="0"/>
              </a:rPr>
              <a:t>25 sessions is generally considered a healthy “dose”</a:t>
            </a:r>
            <a:endParaRPr lang="en-US" sz="2600" baseline="30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96866F7-7018-4C67-81FF-0E53BFAFF0B7}"/>
              </a:ext>
            </a:extLst>
          </p:cNvPr>
          <p:cNvSpPr txBox="1"/>
          <p:nvPr/>
        </p:nvSpPr>
        <p:spPr>
          <a:xfrm>
            <a:off x="2580819" y="6010795"/>
            <a:ext cx="9700633" cy="1477328"/>
          </a:xfrm>
          <a:prstGeom prst="rect">
            <a:avLst/>
          </a:prstGeom>
          <a:noFill/>
        </p:spPr>
        <p:txBody>
          <a:bodyPr wrap="square" rtlCol="0">
            <a:spAutoFit/>
          </a:bodyPr>
          <a:lstStyle/>
          <a:p>
            <a:pPr algn="r"/>
            <a:r>
              <a:rPr lang="en-US" sz="1000" b="0" i="0" dirty="0">
                <a:solidFill>
                  <a:srgbClr val="000000"/>
                </a:solidFill>
                <a:effectLst/>
                <a:latin typeface="Arial" panose="020B0604020202020204" pitchFamily="34" charset="0"/>
                <a:cs typeface="Arial" panose="020B0604020202020204" pitchFamily="34" charset="0"/>
              </a:rPr>
              <a:t>Dibben G, et al. </a:t>
            </a:r>
            <a:r>
              <a:rPr lang="en-US" sz="1000" b="0" i="1" dirty="0">
                <a:solidFill>
                  <a:srgbClr val="000000"/>
                </a:solidFill>
                <a:effectLst/>
                <a:latin typeface="Arial" panose="020B0604020202020204" pitchFamily="34" charset="0"/>
                <a:cs typeface="Arial" panose="020B0604020202020204" pitchFamily="34" charset="0"/>
              </a:rPr>
              <a:t>Cochrane Database Syst Rev. </a:t>
            </a:r>
            <a:r>
              <a:rPr lang="en-US" sz="1000" b="0" i="0" dirty="0">
                <a:solidFill>
                  <a:srgbClr val="000000"/>
                </a:solidFill>
                <a:effectLst/>
                <a:latin typeface="Arial" panose="020B0604020202020204" pitchFamily="34" charset="0"/>
                <a:cs typeface="Arial" panose="020B0604020202020204" pitchFamily="34" charset="0"/>
              </a:rPr>
              <a:t>2021;11:CD001800.</a:t>
            </a:r>
          </a:p>
          <a:p>
            <a:pPr algn="r"/>
            <a:r>
              <a:rPr lang="en-US" sz="1000" dirty="0">
                <a:solidFill>
                  <a:srgbClr val="000000"/>
                </a:solidFill>
                <a:latin typeface="Arial" panose="020B0604020202020204" pitchFamily="34" charset="0"/>
                <a:cs typeface="Arial" panose="020B0604020202020204" pitchFamily="34" charset="0"/>
              </a:rPr>
              <a:t>Long L, et al. </a:t>
            </a:r>
            <a:r>
              <a:rPr lang="en-US" sz="1000" i="1" dirty="0">
                <a:solidFill>
                  <a:srgbClr val="000000"/>
                </a:solidFill>
                <a:latin typeface="Arial" panose="020B0604020202020204" pitchFamily="34" charset="0"/>
                <a:cs typeface="Arial" panose="020B0604020202020204" pitchFamily="34" charset="0"/>
              </a:rPr>
              <a:t>Cochrane Database Syst Rev</a:t>
            </a:r>
            <a:r>
              <a:rPr lang="en-US" sz="1000" dirty="0">
                <a:solidFill>
                  <a:srgbClr val="000000"/>
                </a:solidFill>
                <a:latin typeface="Arial" panose="020B0604020202020204" pitchFamily="34" charset="0"/>
                <a:cs typeface="Arial" panose="020B0604020202020204" pitchFamily="34" charset="0"/>
              </a:rPr>
              <a:t>. 2019;1:CD003331.</a:t>
            </a:r>
            <a:r>
              <a:rPr lang="en-US" sz="1000" b="0" i="0" dirty="0">
                <a:solidFill>
                  <a:srgbClr val="000000"/>
                </a:solidFill>
                <a:effectLst/>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a:p>
            <a:pPr algn="r"/>
            <a:r>
              <a:rPr lang="en-US" sz="1000" b="0" i="0" dirty="0">
                <a:solidFill>
                  <a:srgbClr val="000000"/>
                </a:solidFill>
                <a:effectLst/>
                <a:latin typeface="Arial" panose="020B0604020202020204" pitchFamily="34" charset="0"/>
                <a:cs typeface="Arial" panose="020B0604020202020204" pitchFamily="34" charset="0"/>
              </a:rPr>
              <a:t>Hegewald J, et al. </a:t>
            </a:r>
            <a:r>
              <a:rPr lang="en-US" sz="1000" b="0" i="1" dirty="0">
                <a:solidFill>
                  <a:srgbClr val="000000"/>
                </a:solidFill>
                <a:effectLst/>
                <a:latin typeface="Arial" panose="020B0604020202020204" pitchFamily="34" charset="0"/>
                <a:cs typeface="Arial" panose="020B0604020202020204" pitchFamily="34" charset="0"/>
              </a:rPr>
              <a:t>Cochrane Database Syst Rev</a:t>
            </a:r>
            <a:r>
              <a:rPr lang="en-US" sz="1000" b="0" i="0" dirty="0">
                <a:solidFill>
                  <a:srgbClr val="000000"/>
                </a:solidFill>
                <a:effectLst/>
                <a:latin typeface="Arial" panose="020B0604020202020204" pitchFamily="34" charset="0"/>
                <a:cs typeface="Arial" panose="020B0604020202020204" pitchFamily="34" charset="0"/>
              </a:rPr>
              <a:t>. 2019;3:CD010748. </a:t>
            </a:r>
            <a:endParaRPr lang="en-US" sz="1000" dirty="0">
              <a:latin typeface="Arial" panose="020B0604020202020204" pitchFamily="34" charset="0"/>
              <a:cs typeface="Arial" panose="020B0604020202020204" pitchFamily="34" charset="0"/>
            </a:endParaRPr>
          </a:p>
          <a:p>
            <a:pPr algn="r"/>
            <a:r>
              <a:rPr lang="en-US" sz="1000" dirty="0">
                <a:latin typeface="Arial" panose="020B0604020202020204" pitchFamily="34" charset="0"/>
                <a:cs typeface="Arial" panose="020B0604020202020204" pitchFamily="34" charset="0"/>
              </a:rPr>
              <a:t>Hammill BG, et al. </a:t>
            </a:r>
            <a:r>
              <a:rPr lang="en-US" sz="1000" i="1" dirty="0">
                <a:latin typeface="Arial" panose="020B0604020202020204" pitchFamily="34" charset="0"/>
                <a:cs typeface="Arial" panose="020B0604020202020204" pitchFamily="34" charset="0"/>
              </a:rPr>
              <a:t>Circulation</a:t>
            </a:r>
            <a:r>
              <a:rPr lang="en-US" sz="1000" dirty="0">
                <a:latin typeface="Arial" panose="020B0604020202020204" pitchFamily="34" charset="0"/>
                <a:cs typeface="Arial" panose="020B0604020202020204" pitchFamily="34" charset="0"/>
              </a:rPr>
              <a:t>. 2010;121:63–70.</a:t>
            </a:r>
          </a:p>
          <a:p>
            <a:pPr algn="r"/>
            <a:r>
              <a:rPr lang="en-US" sz="1000" dirty="0">
                <a:latin typeface="Arial" panose="020B0604020202020204" pitchFamily="34" charset="0"/>
                <a:cs typeface="Arial" panose="020B0604020202020204" pitchFamily="34" charset="0"/>
              </a:rPr>
              <a:t>Suaya, JA, et al. </a:t>
            </a:r>
            <a:r>
              <a:rPr lang="en-US" sz="1000" i="1" dirty="0">
                <a:latin typeface="Arial" panose="020B0604020202020204" pitchFamily="34" charset="0"/>
                <a:cs typeface="Arial" panose="020B0604020202020204" pitchFamily="34" charset="0"/>
              </a:rPr>
              <a:t>J Am Coll Cardiol.</a:t>
            </a:r>
            <a:r>
              <a:rPr lang="en-US" sz="1000" dirty="0">
                <a:latin typeface="Arial" panose="020B0604020202020204" pitchFamily="34" charset="0"/>
                <a:cs typeface="Arial" panose="020B0604020202020204" pitchFamily="34" charset="0"/>
              </a:rPr>
              <a:t> 2009;54(1):25-33.</a:t>
            </a:r>
          </a:p>
          <a:p>
            <a:endParaRPr lang="en-US" sz="1000" dirty="0">
              <a:latin typeface="Arial" panose="020B0604020202020204" pitchFamily="34" charset="0"/>
              <a:cs typeface="Arial" panose="020B0604020202020204" pitchFamily="34" charset="0"/>
            </a:endParaRPr>
          </a:p>
          <a:p>
            <a:pPr marL="0" indent="0">
              <a:buNone/>
            </a:pPr>
            <a:endParaRPr lang="en-US" sz="1000" dirty="0">
              <a:latin typeface="Arial" panose="020B0604020202020204" pitchFamily="34" charset="0"/>
              <a:cs typeface="Arial" panose="020B0604020202020204" pitchFamily="34" charset="0"/>
            </a:endParaRPr>
          </a:p>
          <a:p>
            <a:endParaRPr lang="en-US" sz="1000" b="0" i="0" dirty="0">
              <a:solidFill>
                <a:srgbClr val="000000"/>
              </a:solidFill>
              <a:effectLst/>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248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1CBC33-7187-3C7E-815B-FD827AF8F7BF}"/>
              </a:ext>
            </a:extLst>
          </p:cNvPr>
          <p:cNvSpPr>
            <a:spLocks noGrp="1"/>
          </p:cNvSpPr>
          <p:nvPr>
            <p:ph type="title"/>
          </p:nvPr>
        </p:nvSpPr>
        <p:spPr/>
        <p:txBody>
          <a:bodyPr/>
          <a:lstStyle/>
          <a:p>
            <a:r>
              <a:rPr lang="en-US" b="1" dirty="0"/>
              <a:t>CR Saves Lives</a:t>
            </a:r>
          </a:p>
        </p:txBody>
      </p:sp>
      <p:pic>
        <p:nvPicPr>
          <p:cNvPr id="1026" name="Picture 2" descr="Value of Cardiac Rehab&#10;&#10;Anti-platelets interventions: 153 Lives saved per 1000 patients&#10;ACE inhibitors interventions: 108 lives saved per 1000 patients&#10;Statins: 94 lives saved per 1000 patients&#10;Beta blockers: 42 lives saved per 1000 patients&#10;Cardiac rehab: 37 lives saved per 1000 patients">
            <a:extLst>
              <a:ext uri="{FF2B5EF4-FFF2-40B4-BE49-F238E27FC236}">
                <a16:creationId xmlns:a16="http://schemas.microsoft.com/office/drawing/2014/main" id="{CFBE5E39-5D75-2F6D-58BF-ACEBEB6237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79" b="1144"/>
          <a:stretch/>
        </p:blipFill>
        <p:spPr bwMode="auto">
          <a:xfrm>
            <a:off x="2939065" y="1357222"/>
            <a:ext cx="6313869" cy="52768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48B563B-693C-51F2-ADA1-33047F855C59}"/>
              </a:ext>
            </a:extLst>
          </p:cNvPr>
          <p:cNvSpPr txBox="1"/>
          <p:nvPr/>
        </p:nvSpPr>
        <p:spPr>
          <a:xfrm>
            <a:off x="2491367" y="6264701"/>
            <a:ext cx="9700633" cy="1169551"/>
          </a:xfrm>
          <a:prstGeom prst="rect">
            <a:avLst/>
          </a:prstGeom>
          <a:noFill/>
        </p:spPr>
        <p:txBody>
          <a:bodyPr wrap="square" rtlCol="0">
            <a:spAutoFit/>
          </a:bodyPr>
          <a:lstStyle/>
          <a:p>
            <a:pPr algn="r"/>
            <a:endParaRPr lang="en-US" sz="1000" dirty="0">
              <a:latin typeface="Arial" panose="020B0604020202020204" pitchFamily="34" charset="0"/>
              <a:cs typeface="Arial" panose="020B0604020202020204" pitchFamily="34" charset="0"/>
            </a:endParaRPr>
          </a:p>
          <a:p>
            <a:pPr algn="r"/>
            <a:endParaRPr lang="en-US" sz="1000" dirty="0">
              <a:latin typeface="Arial" panose="020B0604020202020204" pitchFamily="34" charset="0"/>
              <a:cs typeface="Arial" panose="020B0604020202020204" pitchFamily="34" charset="0"/>
            </a:endParaRPr>
          </a:p>
          <a:p>
            <a:pPr algn="r"/>
            <a:r>
              <a:rPr lang="en-US" sz="1000" dirty="0">
                <a:latin typeface="Arial" panose="020B0604020202020204" pitchFamily="34" charset="0"/>
                <a:cs typeface="Arial" panose="020B0604020202020204" pitchFamily="34" charset="0"/>
              </a:rPr>
              <a:t>Funahashi T., et al. </a:t>
            </a:r>
            <a:r>
              <a:rPr lang="en-US" sz="1000" i="1" dirty="0">
                <a:latin typeface="Arial" panose="020B0604020202020204" pitchFamily="34" charset="0"/>
                <a:cs typeface="Arial" panose="020B0604020202020204" pitchFamily="34" charset="0"/>
              </a:rPr>
              <a:t>NEJM Catalyst</a:t>
            </a:r>
            <a:r>
              <a:rPr lang="en-US" sz="1000" dirty="0">
                <a:latin typeface="Arial" panose="020B0604020202020204" pitchFamily="34" charset="0"/>
                <a:cs typeface="Arial" panose="020B0604020202020204" pitchFamily="34" charset="0"/>
              </a:rPr>
              <a:t>. 2019;5(4).</a:t>
            </a:r>
          </a:p>
          <a:p>
            <a:endParaRPr lang="en-US" sz="1000" dirty="0">
              <a:latin typeface="Arial" panose="020B0604020202020204" pitchFamily="34" charset="0"/>
              <a:cs typeface="Arial" panose="020B0604020202020204" pitchFamily="34" charset="0"/>
            </a:endParaRPr>
          </a:p>
          <a:p>
            <a:pPr marL="0" indent="0">
              <a:buNone/>
            </a:pPr>
            <a:endParaRPr lang="en-US" sz="1000" dirty="0">
              <a:latin typeface="Arial" panose="020B0604020202020204" pitchFamily="34" charset="0"/>
              <a:cs typeface="Arial" panose="020B0604020202020204" pitchFamily="34" charset="0"/>
            </a:endParaRPr>
          </a:p>
          <a:p>
            <a:endParaRPr lang="en-US" sz="1000" b="0" i="0" dirty="0">
              <a:solidFill>
                <a:srgbClr val="000000"/>
              </a:solidFill>
              <a:effectLst/>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250B9CF-88CE-D41B-2605-86443D1AE415}"/>
              </a:ext>
            </a:extLst>
          </p:cNvPr>
          <p:cNvSpPr txBox="1"/>
          <p:nvPr/>
        </p:nvSpPr>
        <p:spPr>
          <a:xfrm>
            <a:off x="4552948" y="6603255"/>
            <a:ext cx="3086101"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NNT = Number needed to treat (to prevent 1 death)</a:t>
            </a:r>
          </a:p>
        </p:txBody>
      </p:sp>
    </p:spTree>
    <p:extLst>
      <p:ext uri="{BB962C8B-B14F-4D97-AF65-F5344CB8AC3E}">
        <p14:creationId xmlns:p14="http://schemas.microsoft.com/office/powerpoint/2010/main" val="2018496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374A696-BB18-491B-B412-CC5BBB48DCD7}"/>
              </a:ext>
            </a:extLst>
          </p:cNvPr>
          <p:cNvSpPr>
            <a:spLocks noGrp="1"/>
          </p:cNvSpPr>
          <p:nvPr>
            <p:ph type="title"/>
          </p:nvPr>
        </p:nvSpPr>
        <p:spPr/>
        <p:txBody>
          <a:bodyPr>
            <a:normAutofit fontScale="90000"/>
          </a:bodyPr>
          <a:lstStyle/>
          <a:p>
            <a:r>
              <a:rPr lang="en-US" sz="3600" b="1" dirty="0"/>
              <a:t>CR Recommendations in Clinical Practice Guidelines </a:t>
            </a:r>
            <a:r>
              <a:rPr lang="en-US" sz="2700" dirty="0"/>
              <a:t>(with the highest level of strength and quality of evidence) </a:t>
            </a:r>
            <a:endParaRPr lang="en-US" sz="3600" dirty="0"/>
          </a:p>
        </p:txBody>
      </p:sp>
      <p:graphicFrame>
        <p:nvGraphicFramePr>
          <p:cNvPr id="7" name="Table 8">
            <a:extLst>
              <a:ext uri="{FF2B5EF4-FFF2-40B4-BE49-F238E27FC236}">
                <a16:creationId xmlns:a16="http://schemas.microsoft.com/office/drawing/2014/main" id="{F4A9CD81-EE88-41D0-B61A-3F58FAA03E92}"/>
              </a:ext>
            </a:extLst>
          </p:cNvPr>
          <p:cNvGraphicFramePr>
            <a:graphicFrameLocks noGrp="1"/>
          </p:cNvGraphicFramePr>
          <p:nvPr>
            <p:extLst>
              <p:ext uri="{D42A27DB-BD31-4B8C-83A1-F6EECF244321}">
                <p14:modId xmlns:p14="http://schemas.microsoft.com/office/powerpoint/2010/main" val="1352265845"/>
              </p:ext>
            </p:extLst>
          </p:nvPr>
        </p:nvGraphicFramePr>
        <p:xfrm>
          <a:off x="685800" y="1518704"/>
          <a:ext cx="10820400" cy="4206240"/>
        </p:xfrm>
        <a:graphic>
          <a:graphicData uri="http://schemas.openxmlformats.org/drawingml/2006/table">
            <a:tbl>
              <a:tblPr firstRow="1" bandRow="1">
                <a:tableStyleId>{5C22544A-7EE6-4342-B048-85BDC9FD1C3A}</a:tableStyleId>
              </a:tblPr>
              <a:tblGrid>
                <a:gridCol w="5855746">
                  <a:extLst>
                    <a:ext uri="{9D8B030D-6E8A-4147-A177-3AD203B41FA5}">
                      <a16:colId xmlns:a16="http://schemas.microsoft.com/office/drawing/2014/main" val="2221654896"/>
                    </a:ext>
                  </a:extLst>
                </a:gridCol>
                <a:gridCol w="4964654">
                  <a:extLst>
                    <a:ext uri="{9D8B030D-6E8A-4147-A177-3AD203B41FA5}">
                      <a16:colId xmlns:a16="http://schemas.microsoft.com/office/drawing/2014/main" val="1799175775"/>
                    </a:ext>
                  </a:extLst>
                </a:gridCol>
              </a:tblGrid>
              <a:tr h="370840">
                <a:tc>
                  <a:txBody>
                    <a:bodyPr/>
                    <a:lstStyle/>
                    <a:p>
                      <a:pPr algn="ctr"/>
                      <a:r>
                        <a:rPr lang="en-US" sz="2400" dirty="0">
                          <a:latin typeface="Arial" panose="020B0604020202020204" pitchFamily="34" charset="0"/>
                          <a:cs typeface="Arial" panose="020B0604020202020204" pitchFamily="34" charset="0"/>
                        </a:rPr>
                        <a:t>Patient Population</a:t>
                      </a:r>
                    </a:p>
                  </a:txBody>
                  <a:tcPr/>
                </a:tc>
                <a:tc>
                  <a:txBody>
                    <a:bodyPr/>
                    <a:lstStyle/>
                    <a:p>
                      <a:pPr algn="ctr"/>
                      <a:r>
                        <a:rPr lang="en-US" sz="2400" dirty="0">
                          <a:latin typeface="Arial" panose="020B0604020202020204" pitchFamily="34" charset="0"/>
                          <a:cs typeface="Arial" panose="020B0604020202020204" pitchFamily="34" charset="0"/>
                        </a:rPr>
                        <a:t>Recommendation Level</a:t>
                      </a:r>
                    </a:p>
                  </a:txBody>
                  <a:tcPr/>
                </a:tc>
                <a:extLst>
                  <a:ext uri="{0D108BD9-81ED-4DB2-BD59-A6C34878D82A}">
                    <a16:rowId xmlns:a16="http://schemas.microsoft.com/office/drawing/2014/main" val="3014147744"/>
                  </a:ext>
                </a:extLst>
              </a:tr>
              <a:tr h="370840">
                <a:tc>
                  <a:txBody>
                    <a:bodyPr/>
                    <a:lstStyle/>
                    <a:p>
                      <a:pPr algn="ctr"/>
                      <a:r>
                        <a:rPr lang="en-US" sz="2400" dirty="0">
                          <a:latin typeface="Arial" panose="020B0604020202020204" pitchFamily="34" charset="0"/>
                          <a:cs typeface="Arial" panose="020B0604020202020204" pitchFamily="34" charset="0"/>
                        </a:rPr>
                        <a:t>Patients with acute coronary syndromes </a:t>
                      </a:r>
                    </a:p>
                  </a:txBody>
                  <a:tcPr/>
                </a:tc>
                <a:tc>
                  <a:txBody>
                    <a:bodyPr/>
                    <a:lstStyle/>
                    <a:p>
                      <a:pPr algn="ctr"/>
                      <a:r>
                        <a:rPr lang="en-US" sz="2400" dirty="0">
                          <a:latin typeface="Arial" panose="020B0604020202020204" pitchFamily="34" charset="0"/>
                          <a:cs typeface="Arial" panose="020B0604020202020204" pitchFamily="34" charset="0"/>
                        </a:rPr>
                        <a:t>Class 1A for CR</a:t>
                      </a:r>
                    </a:p>
                  </a:txBody>
                  <a:tcPr anchor="ctr"/>
                </a:tc>
                <a:extLst>
                  <a:ext uri="{0D108BD9-81ED-4DB2-BD59-A6C34878D82A}">
                    <a16:rowId xmlns:a16="http://schemas.microsoft.com/office/drawing/2014/main" val="477642665"/>
                  </a:ext>
                </a:extLst>
              </a:tr>
              <a:tr h="370840">
                <a:tc>
                  <a:txBody>
                    <a:bodyPr/>
                    <a:lstStyle/>
                    <a:p>
                      <a:pPr algn="ctr"/>
                      <a:r>
                        <a:rPr lang="en-US" sz="2400" dirty="0">
                          <a:latin typeface="Arial" panose="020B0604020202020204" pitchFamily="34" charset="0"/>
                          <a:cs typeface="Arial" panose="020B0604020202020204" pitchFamily="34" charset="0"/>
                        </a:rPr>
                        <a:t>Patients who have had a myocardial infarction</a:t>
                      </a:r>
                    </a:p>
                  </a:txBody>
                  <a:tcPr/>
                </a:tc>
                <a:tc>
                  <a:txBody>
                    <a:bodyPr/>
                    <a:lstStyle/>
                    <a:p>
                      <a:pPr algn="ctr"/>
                      <a:r>
                        <a:rPr lang="en-US" sz="2400" dirty="0">
                          <a:latin typeface="Arial" panose="020B0604020202020204" pitchFamily="34" charset="0"/>
                          <a:cs typeface="Arial" panose="020B0604020202020204" pitchFamily="34" charset="0"/>
                        </a:rPr>
                        <a:t>Class 1A for CR</a:t>
                      </a:r>
                    </a:p>
                  </a:txBody>
                  <a:tcPr anchor="ctr"/>
                </a:tc>
                <a:extLst>
                  <a:ext uri="{0D108BD9-81ED-4DB2-BD59-A6C34878D82A}">
                    <a16:rowId xmlns:a16="http://schemas.microsoft.com/office/drawing/2014/main" val="2650516773"/>
                  </a:ext>
                </a:extLst>
              </a:tr>
              <a:tr h="370840">
                <a:tc>
                  <a:txBody>
                    <a:bodyPr/>
                    <a:lstStyle/>
                    <a:p>
                      <a:pPr algn="ctr"/>
                      <a:r>
                        <a:rPr lang="en-US" sz="2400" dirty="0">
                          <a:latin typeface="Arial" panose="020B0604020202020204" pitchFamily="34" charset="0"/>
                          <a:cs typeface="Arial" panose="020B0604020202020204" pitchFamily="34" charset="0"/>
                        </a:rPr>
                        <a:t>Patients who have undergone coronary artery revascularization surgery</a:t>
                      </a:r>
                    </a:p>
                  </a:txBody>
                  <a:tcPr/>
                </a:tc>
                <a:tc>
                  <a:txBody>
                    <a:bodyPr/>
                    <a:lstStyle/>
                    <a:p>
                      <a:pPr algn="ctr"/>
                      <a:r>
                        <a:rPr lang="en-US" sz="2400" dirty="0">
                          <a:latin typeface="Arial" panose="020B0604020202020204" pitchFamily="34" charset="0"/>
                          <a:cs typeface="Arial" panose="020B0604020202020204" pitchFamily="34" charset="0"/>
                        </a:rPr>
                        <a:t>Class 1A for CR</a:t>
                      </a:r>
                    </a:p>
                  </a:txBody>
                  <a:tcPr anchor="ctr"/>
                </a:tc>
                <a:extLst>
                  <a:ext uri="{0D108BD9-81ED-4DB2-BD59-A6C34878D82A}">
                    <a16:rowId xmlns:a16="http://schemas.microsoft.com/office/drawing/2014/main" val="3858366991"/>
                  </a:ext>
                </a:extLst>
              </a:tr>
              <a:tr h="370840">
                <a:tc>
                  <a:txBody>
                    <a:bodyPr/>
                    <a:lstStyle/>
                    <a:p>
                      <a:pPr algn="ctr"/>
                      <a:r>
                        <a:rPr lang="en-US" sz="2400" dirty="0">
                          <a:latin typeface="Arial" panose="020B0604020202020204" pitchFamily="34" charset="0"/>
                          <a:cs typeface="Arial" panose="020B0604020202020204" pitchFamily="34" charset="0"/>
                        </a:rPr>
                        <a:t>Patients with stage C heart failure</a:t>
                      </a:r>
                    </a:p>
                  </a:txBody>
                  <a:tcPr anchor="ctr"/>
                </a:tc>
                <a:tc>
                  <a:txBody>
                    <a:bodyPr/>
                    <a:lstStyle/>
                    <a:p>
                      <a:pPr algn="ctr"/>
                      <a:r>
                        <a:rPr lang="en-US" sz="2400" dirty="0">
                          <a:latin typeface="Arial" panose="020B0604020202020204" pitchFamily="34" charset="0"/>
                          <a:cs typeface="Arial" panose="020B0604020202020204" pitchFamily="34" charset="0"/>
                        </a:rPr>
                        <a:t>Class 1A for exercise training</a:t>
                      </a:r>
                    </a:p>
                    <a:p>
                      <a:pPr algn="ctr"/>
                      <a:r>
                        <a:rPr lang="en-US" sz="2400" dirty="0">
                          <a:latin typeface="Arial" panose="020B0604020202020204" pitchFamily="34" charset="0"/>
                          <a:cs typeface="Arial" panose="020B0604020202020204" pitchFamily="34" charset="0"/>
                        </a:rPr>
                        <a:t>Class 2A for CR</a:t>
                      </a:r>
                    </a:p>
                  </a:txBody>
                  <a:tcPr anchor="ctr"/>
                </a:tc>
                <a:extLst>
                  <a:ext uri="{0D108BD9-81ED-4DB2-BD59-A6C34878D82A}">
                    <a16:rowId xmlns:a16="http://schemas.microsoft.com/office/drawing/2014/main" val="313441841"/>
                  </a:ext>
                </a:extLst>
              </a:tr>
              <a:tr h="370840">
                <a:tc>
                  <a:txBody>
                    <a:bodyPr/>
                    <a:lstStyle/>
                    <a:p>
                      <a:pPr algn="ctr"/>
                      <a:r>
                        <a:rPr lang="en-US" sz="2400" dirty="0">
                          <a:latin typeface="Arial" panose="020B0604020202020204" pitchFamily="34" charset="0"/>
                          <a:cs typeface="Arial" panose="020B0604020202020204" pitchFamily="34" charset="0"/>
                        </a:rPr>
                        <a:t>Patients with peripheral artery disease</a:t>
                      </a:r>
                    </a:p>
                  </a:txBody>
                  <a:tcPr/>
                </a:tc>
                <a:tc>
                  <a:txBody>
                    <a:bodyPr/>
                    <a:lstStyle/>
                    <a:p>
                      <a:pPr algn="ctr"/>
                      <a:r>
                        <a:rPr lang="en-US" sz="2400" dirty="0">
                          <a:latin typeface="Arial" panose="020B0604020202020204" pitchFamily="34" charset="0"/>
                          <a:cs typeface="Arial" panose="020B0604020202020204" pitchFamily="34" charset="0"/>
                        </a:rPr>
                        <a:t>Class 1A for supervised exercise training</a:t>
                      </a:r>
                    </a:p>
                  </a:txBody>
                  <a:tcPr anchor="ctr"/>
                </a:tc>
                <a:extLst>
                  <a:ext uri="{0D108BD9-81ED-4DB2-BD59-A6C34878D82A}">
                    <a16:rowId xmlns:a16="http://schemas.microsoft.com/office/drawing/2014/main" val="1700015891"/>
                  </a:ext>
                </a:extLst>
              </a:tr>
            </a:tbl>
          </a:graphicData>
        </a:graphic>
      </p:graphicFrame>
      <p:sp>
        <p:nvSpPr>
          <p:cNvPr id="5" name="TextBox 4">
            <a:extLst>
              <a:ext uri="{FF2B5EF4-FFF2-40B4-BE49-F238E27FC236}">
                <a16:creationId xmlns:a16="http://schemas.microsoft.com/office/drawing/2014/main" id="{7212921A-467B-4F4D-A071-8E2A7B24EA4A}"/>
              </a:ext>
            </a:extLst>
          </p:cNvPr>
          <p:cNvSpPr txBox="1"/>
          <p:nvPr/>
        </p:nvSpPr>
        <p:spPr>
          <a:xfrm>
            <a:off x="3274828" y="5926912"/>
            <a:ext cx="8917172" cy="983924"/>
          </a:xfrm>
          <a:prstGeom prst="rect">
            <a:avLst/>
          </a:prstGeom>
          <a:noFill/>
        </p:spPr>
        <p:txBody>
          <a:bodyPr wrap="square">
            <a:spAutoFit/>
          </a:bodyPr>
          <a:lstStyle/>
          <a:p>
            <a:pPr algn="r"/>
            <a:r>
              <a:rPr lang="en-US" sz="1000" b="0" i="0" u="none" strike="noStrike" baseline="0" dirty="0">
                <a:solidFill>
                  <a:srgbClr val="000000"/>
                </a:solidFill>
                <a:latin typeface="Arial" panose="020B0604020202020204" pitchFamily="34" charset="0"/>
                <a:cs typeface="Arial" panose="020B0604020202020204" pitchFamily="34" charset="0"/>
              </a:rPr>
              <a:t>Amsterdam EA, et al. </a:t>
            </a:r>
            <a:r>
              <a:rPr lang="pt-BR" sz="1000" b="0" i="1" u="none" strike="noStrike" baseline="0" dirty="0">
                <a:solidFill>
                  <a:srgbClr val="000000"/>
                </a:solidFill>
                <a:latin typeface="Arial" panose="020B0604020202020204" pitchFamily="34" charset="0"/>
                <a:cs typeface="Arial" panose="020B0604020202020204" pitchFamily="34" charset="0"/>
              </a:rPr>
              <a:t>J Am Coll Cardiol</a:t>
            </a:r>
            <a:r>
              <a:rPr lang="pt-BR" sz="1000" b="0" i="0" u="none" strike="noStrike" baseline="0" dirty="0">
                <a:solidFill>
                  <a:srgbClr val="000000"/>
                </a:solidFill>
                <a:latin typeface="Arial" panose="020B0604020202020204" pitchFamily="34" charset="0"/>
                <a:cs typeface="Arial" panose="020B0604020202020204" pitchFamily="34" charset="0"/>
              </a:rPr>
              <a:t>. 2014;64(24):e139‐e228. </a:t>
            </a:r>
          </a:p>
          <a:p>
            <a:pPr algn="r"/>
            <a:r>
              <a:rPr lang="en-US" sz="1000" b="0" i="0" u="none" strike="noStrike" baseline="0" dirty="0">
                <a:solidFill>
                  <a:srgbClr val="000000"/>
                </a:solidFill>
                <a:latin typeface="Arial" panose="020B0604020202020204" pitchFamily="34" charset="0"/>
                <a:cs typeface="Arial" panose="020B0604020202020204" pitchFamily="34" charset="0"/>
              </a:rPr>
              <a:t>O'Gara PT, et al. </a:t>
            </a:r>
            <a:r>
              <a:rPr lang="en-US" sz="1000" b="0" i="1" u="none" strike="noStrike" baseline="0" dirty="0">
                <a:solidFill>
                  <a:srgbClr val="000000"/>
                </a:solidFill>
                <a:latin typeface="Arial" panose="020B0604020202020204" pitchFamily="34" charset="0"/>
                <a:cs typeface="Arial" panose="020B0604020202020204" pitchFamily="34" charset="0"/>
              </a:rPr>
              <a:t>Circulation</a:t>
            </a:r>
            <a:r>
              <a:rPr lang="en-US" sz="1000" b="0" i="0" u="none" strike="noStrike" baseline="0" dirty="0">
                <a:solidFill>
                  <a:srgbClr val="000000"/>
                </a:solidFill>
                <a:latin typeface="Arial" panose="020B0604020202020204" pitchFamily="34" charset="0"/>
                <a:cs typeface="Arial" panose="020B0604020202020204" pitchFamily="34" charset="0"/>
              </a:rPr>
              <a:t>. 2013;127(4):e362‐e425.</a:t>
            </a:r>
          </a:p>
          <a:p>
            <a:pPr algn="r"/>
            <a:r>
              <a:rPr lang="en-US" sz="1000" dirty="0">
                <a:effectLst/>
                <a:latin typeface="Arial" panose="020B0604020202020204" pitchFamily="34" charset="0"/>
                <a:ea typeface="Calibri" panose="020F0502020204030204" pitchFamily="34" charset="0"/>
                <a:cs typeface="Arial" panose="020B0604020202020204" pitchFamily="34" charset="0"/>
              </a:rPr>
              <a:t>Lawton, JS, et al. </a:t>
            </a:r>
            <a:r>
              <a:rPr lang="en-US" sz="1000" b="0" i="1" u="none" strike="noStrike" baseline="0" dirty="0">
                <a:latin typeface="Arial" panose="020B0604020202020204" pitchFamily="34" charset="0"/>
                <a:cs typeface="Arial" panose="020B0604020202020204" pitchFamily="34" charset="0"/>
              </a:rPr>
              <a:t>Circulation</a:t>
            </a:r>
            <a:r>
              <a:rPr lang="en-US" sz="1000" b="0" i="0" u="none" strike="noStrike" baseline="0" dirty="0">
                <a:latin typeface="Arial" panose="020B0604020202020204" pitchFamily="34" charset="0"/>
                <a:cs typeface="Arial" panose="020B0604020202020204" pitchFamily="34" charset="0"/>
              </a:rPr>
              <a:t>. </a:t>
            </a:r>
            <a:r>
              <a:rPr lang="en-US" sz="1000" b="0" i="0" dirty="0">
                <a:solidFill>
                  <a:srgbClr val="222222"/>
                </a:solidFill>
                <a:effectLst/>
                <a:latin typeface="Arial" panose="020B0604020202020204" pitchFamily="34" charset="0"/>
                <a:cs typeface="Arial" panose="020B0604020202020204" pitchFamily="34" charset="0"/>
              </a:rPr>
              <a:t>2022;79(2):e21–e129</a:t>
            </a:r>
          </a:p>
          <a:p>
            <a:pPr algn="r"/>
            <a:r>
              <a:rPr lang="en-US" sz="1000" b="0" i="0" u="none" strike="noStrike" baseline="0" dirty="0">
                <a:latin typeface="Arial" panose="020B0604020202020204" pitchFamily="34" charset="0"/>
                <a:cs typeface="Arial" panose="020B0604020202020204" pitchFamily="34" charset="0"/>
              </a:rPr>
              <a:t>Heidenreich PA, et al. </a:t>
            </a:r>
            <a:r>
              <a:rPr lang="en-US" sz="1000" b="0" i="1" u="none" strike="noStrike" baseline="0" dirty="0">
                <a:latin typeface="Arial" panose="020B0604020202020204" pitchFamily="34" charset="0"/>
                <a:cs typeface="Arial" panose="020B0604020202020204" pitchFamily="34" charset="0"/>
              </a:rPr>
              <a:t>Circulation</a:t>
            </a:r>
            <a:r>
              <a:rPr lang="en-US" sz="1000" b="0" i="0" u="none" strike="noStrike" baseline="0" dirty="0">
                <a:latin typeface="Arial" panose="020B0604020202020204" pitchFamily="34" charset="0"/>
                <a:cs typeface="Arial" panose="020B0604020202020204" pitchFamily="34" charset="0"/>
              </a:rPr>
              <a:t>. 2022;145(18):e895‐e1032.</a:t>
            </a:r>
          </a:p>
          <a:p>
            <a:pPr algn="r"/>
            <a:r>
              <a:rPr lang="en-US" sz="1000" b="0" i="0" u="none" strike="noStrike" baseline="0" dirty="0">
                <a:latin typeface="Arial" panose="020B0604020202020204" pitchFamily="34" charset="0"/>
                <a:cs typeface="Arial" panose="020B0604020202020204" pitchFamily="34" charset="0"/>
              </a:rPr>
              <a:t>Gerhard‐Herman MD, et al. </a:t>
            </a:r>
            <a:r>
              <a:rPr lang="en-US" sz="1000" b="0" i="1" u="none" strike="noStrike" baseline="0" dirty="0">
                <a:latin typeface="Arial" panose="020B0604020202020204" pitchFamily="34" charset="0"/>
                <a:cs typeface="Arial" panose="020B0604020202020204" pitchFamily="34" charset="0"/>
              </a:rPr>
              <a:t>Circulation</a:t>
            </a:r>
            <a:r>
              <a:rPr lang="en-US" sz="1000" b="0" i="0" u="none" strike="noStrike" baseline="0" dirty="0">
                <a:latin typeface="Arial" panose="020B0604020202020204" pitchFamily="34" charset="0"/>
                <a:cs typeface="Arial" panose="020B0604020202020204" pitchFamily="34" charset="0"/>
              </a:rPr>
              <a:t>. 2017;135(12):e686‐e725.</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gn="r">
              <a:lnSpc>
                <a:spcPct val="107000"/>
              </a:lnSpc>
            </a:pPr>
            <a:endParaRPr lang="en-US" sz="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6397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Who benefits from CR?</a:t>
            </a:r>
          </a:p>
        </p:txBody>
      </p:sp>
      <p:sp>
        <p:nvSpPr>
          <p:cNvPr id="5" name="Content Placeholder 2"/>
          <p:cNvSpPr txBox="1">
            <a:spLocks noGrp="1"/>
          </p:cNvSpPr>
          <p:nvPr>
            <p:ph idx="1"/>
          </p:nvPr>
        </p:nvSpPr>
        <p:spPr>
          <a:xfrm>
            <a:off x="817710" y="1707064"/>
            <a:ext cx="10556580" cy="4351337"/>
          </a:xfrm>
        </p:spPr>
        <p:txBody>
          <a:bodyPr>
            <a:normAutofit/>
          </a:bodyPr>
          <a:lstStyle/>
          <a:p>
            <a:pPr marL="0" lvl="1" indent="0">
              <a:spcBef>
                <a:spcPts val="0"/>
              </a:spcBef>
              <a:spcAft>
                <a:spcPts val="600"/>
              </a:spcAft>
              <a:buNone/>
            </a:pPr>
            <a:r>
              <a:rPr lang="en-US" b="1" dirty="0">
                <a:latin typeface="Arial" panose="020B0604020202020204" pitchFamily="34" charset="0"/>
                <a:cs typeface="Arial" panose="020B0604020202020204" pitchFamily="34" charset="0"/>
              </a:rPr>
              <a:t>There is strong evidence of benefit---and Medicare and commercial insurance coverage---for individuals who have:  </a:t>
            </a:r>
          </a:p>
          <a:p>
            <a:pPr lvl="1">
              <a:spcBef>
                <a:spcPts val="0"/>
              </a:spcBef>
              <a:spcAft>
                <a:spcPts val="600"/>
              </a:spcAft>
            </a:pPr>
            <a:r>
              <a:rPr lang="en-US" dirty="0">
                <a:latin typeface="Arial" panose="020B0604020202020204" pitchFamily="34" charset="0"/>
                <a:cs typeface="Arial" panose="020B0604020202020204" pitchFamily="34" charset="0"/>
              </a:rPr>
              <a:t>Had a heart attack.</a:t>
            </a:r>
          </a:p>
          <a:p>
            <a:pPr lvl="1">
              <a:spcBef>
                <a:spcPts val="0"/>
              </a:spcBef>
              <a:spcAft>
                <a:spcPts val="600"/>
              </a:spcAft>
            </a:pPr>
            <a:r>
              <a:rPr lang="en-US" dirty="0">
                <a:latin typeface="Arial" panose="020B0604020202020204" pitchFamily="34" charset="0"/>
                <a:cs typeface="Arial" panose="020B0604020202020204" pitchFamily="34" charset="0"/>
              </a:rPr>
              <a:t>Stable angina.</a:t>
            </a:r>
          </a:p>
          <a:p>
            <a:pPr lvl="1">
              <a:spcBef>
                <a:spcPts val="0"/>
              </a:spcBef>
              <a:spcAft>
                <a:spcPts val="600"/>
              </a:spcAft>
            </a:pPr>
            <a:r>
              <a:rPr lang="en-US" dirty="0">
                <a:latin typeface="Arial" panose="020B0604020202020204" pitchFamily="34" charset="0"/>
                <a:cs typeface="Arial" panose="020B0604020202020204" pitchFamily="34" charset="0"/>
              </a:rPr>
              <a:t>Received a stent or angioplasty.</a:t>
            </a:r>
          </a:p>
          <a:p>
            <a:pPr lvl="1">
              <a:spcBef>
                <a:spcPts val="0"/>
              </a:spcBef>
              <a:spcAft>
                <a:spcPts val="600"/>
              </a:spcAft>
            </a:pPr>
            <a:r>
              <a:rPr lang="en-US" dirty="0">
                <a:latin typeface="Arial" panose="020B0604020202020204" pitchFamily="34" charset="0"/>
                <a:cs typeface="Arial" panose="020B0604020202020204" pitchFamily="34" charset="0"/>
              </a:rPr>
              <a:t>Heart failure </a:t>
            </a:r>
          </a:p>
          <a:p>
            <a:pPr lvl="1">
              <a:spcBef>
                <a:spcPts val="0"/>
              </a:spcBef>
              <a:spcAft>
                <a:spcPts val="600"/>
              </a:spcAft>
            </a:pPr>
            <a:r>
              <a:rPr lang="en-US" dirty="0">
                <a:latin typeface="Arial" panose="020B0604020202020204" pitchFamily="34" charset="0"/>
                <a:cs typeface="Arial" panose="020B0604020202020204" pitchFamily="34" charset="0"/>
              </a:rPr>
              <a:t>Undergone bypass, valve, or a heart, lung, or heart-lung transplant surgery.</a:t>
            </a:r>
          </a:p>
          <a:p>
            <a:pPr marL="739515" lvl="2" indent="-340284">
              <a:spcBef>
                <a:spcPts val="0"/>
              </a:spcBef>
              <a:spcAft>
                <a:spcPts val="600"/>
              </a:spcAft>
            </a:pPr>
            <a:endParaRPr lang="en-US"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B3BD754-1346-475D-8051-CD105EAD008E}"/>
              </a:ext>
            </a:extLst>
          </p:cNvPr>
          <p:cNvSpPr txBox="1"/>
          <p:nvPr/>
        </p:nvSpPr>
        <p:spPr>
          <a:xfrm>
            <a:off x="2435906" y="5842337"/>
            <a:ext cx="9833518" cy="1015663"/>
          </a:xfrm>
          <a:prstGeom prst="rect">
            <a:avLst/>
          </a:prstGeom>
          <a:noFill/>
        </p:spPr>
        <p:txBody>
          <a:bodyPr wrap="square">
            <a:spAutoFit/>
          </a:bodyPr>
          <a:lstStyle/>
          <a:p>
            <a:pPr algn="r"/>
            <a:r>
              <a:rPr lang="en-US" sz="1000" b="0" i="0" u="none" strike="noStrike" baseline="0" dirty="0">
                <a:solidFill>
                  <a:srgbClr val="000000"/>
                </a:solidFill>
                <a:latin typeface="Arial" panose="020B0604020202020204" pitchFamily="34" charset="0"/>
                <a:cs typeface="Arial" panose="020B0604020202020204" pitchFamily="34" charset="0"/>
              </a:rPr>
              <a:t>Amsterdam EA, et al. </a:t>
            </a:r>
            <a:r>
              <a:rPr lang="pt-BR" sz="1000" b="0" i="1" u="none" strike="noStrike" baseline="0" dirty="0">
                <a:solidFill>
                  <a:srgbClr val="000000"/>
                </a:solidFill>
                <a:latin typeface="Arial" panose="020B0604020202020204" pitchFamily="34" charset="0"/>
                <a:cs typeface="Arial" panose="020B0604020202020204" pitchFamily="34" charset="0"/>
              </a:rPr>
              <a:t>J Am Coll Cardiol</a:t>
            </a:r>
            <a:r>
              <a:rPr lang="pt-BR" sz="1000" b="0" i="0" u="none" strike="noStrike" baseline="0" dirty="0">
                <a:solidFill>
                  <a:srgbClr val="000000"/>
                </a:solidFill>
                <a:latin typeface="Arial" panose="020B0604020202020204" pitchFamily="34" charset="0"/>
                <a:cs typeface="Arial" panose="020B0604020202020204" pitchFamily="34" charset="0"/>
              </a:rPr>
              <a:t>. 2014;64(24):e139‐e228. </a:t>
            </a:r>
          </a:p>
          <a:p>
            <a:pPr algn="r"/>
            <a:r>
              <a:rPr lang="en-US" sz="1000" b="0" i="0" u="none" strike="noStrike" baseline="0" dirty="0">
                <a:solidFill>
                  <a:srgbClr val="000000"/>
                </a:solidFill>
                <a:latin typeface="Arial" panose="020B0604020202020204" pitchFamily="34" charset="0"/>
                <a:cs typeface="Arial" panose="020B0604020202020204" pitchFamily="34" charset="0"/>
              </a:rPr>
              <a:t>O'Gara PT, et al. </a:t>
            </a:r>
            <a:r>
              <a:rPr lang="en-US" sz="1000" b="0" i="1" u="none" strike="noStrike" baseline="0" dirty="0">
                <a:solidFill>
                  <a:srgbClr val="000000"/>
                </a:solidFill>
                <a:latin typeface="Arial" panose="020B0604020202020204" pitchFamily="34" charset="0"/>
                <a:cs typeface="Arial" panose="020B0604020202020204" pitchFamily="34" charset="0"/>
              </a:rPr>
              <a:t>Circulation</a:t>
            </a:r>
            <a:r>
              <a:rPr lang="en-US" sz="1000" b="0" i="0" u="none" strike="noStrike" baseline="0" dirty="0">
                <a:solidFill>
                  <a:srgbClr val="000000"/>
                </a:solidFill>
                <a:latin typeface="Arial" panose="020B0604020202020204" pitchFamily="34" charset="0"/>
                <a:cs typeface="Arial" panose="020B0604020202020204" pitchFamily="34" charset="0"/>
              </a:rPr>
              <a:t>. 2013;127(4):e362‐e425.</a:t>
            </a:r>
          </a:p>
          <a:p>
            <a:pPr algn="r"/>
            <a:r>
              <a:rPr lang="en-US" sz="1000" dirty="0">
                <a:effectLst/>
                <a:latin typeface="Arial" panose="020B0604020202020204" pitchFamily="34" charset="0"/>
                <a:ea typeface="Calibri" panose="020F0502020204030204" pitchFamily="34" charset="0"/>
                <a:cs typeface="Arial" panose="020B0604020202020204" pitchFamily="34" charset="0"/>
              </a:rPr>
              <a:t>Lawton, JS, et al. </a:t>
            </a:r>
            <a:r>
              <a:rPr lang="en-US" sz="1000" b="0" i="1" u="none" strike="noStrike" baseline="0" dirty="0">
                <a:latin typeface="Arial" panose="020B0604020202020204" pitchFamily="34" charset="0"/>
                <a:cs typeface="Arial" panose="020B0604020202020204" pitchFamily="34" charset="0"/>
              </a:rPr>
              <a:t>Circulation</a:t>
            </a:r>
            <a:r>
              <a:rPr lang="en-US" sz="1000" b="0" i="0" u="none" strike="noStrike" baseline="0" dirty="0">
                <a:latin typeface="Arial" panose="020B0604020202020204" pitchFamily="34" charset="0"/>
                <a:cs typeface="Arial" panose="020B0604020202020204" pitchFamily="34" charset="0"/>
              </a:rPr>
              <a:t>. </a:t>
            </a:r>
            <a:r>
              <a:rPr lang="en-US" sz="1000" b="0" i="0" dirty="0">
                <a:solidFill>
                  <a:srgbClr val="222222"/>
                </a:solidFill>
                <a:effectLst/>
                <a:latin typeface="Arial" panose="020B0604020202020204" pitchFamily="34" charset="0"/>
                <a:cs typeface="Arial" panose="020B0604020202020204" pitchFamily="34" charset="0"/>
              </a:rPr>
              <a:t>2022;79(2):e21–e129</a:t>
            </a:r>
            <a:endParaRPr lang="en-US" sz="1000" b="0" i="0" u="none" strike="noStrike" baseline="0" dirty="0">
              <a:solidFill>
                <a:srgbClr val="000000"/>
              </a:solidFill>
              <a:latin typeface="Arial" panose="020B0604020202020204" pitchFamily="34" charset="0"/>
              <a:cs typeface="Arial" panose="020B0604020202020204" pitchFamily="34" charset="0"/>
            </a:endParaRPr>
          </a:p>
          <a:p>
            <a:pPr algn="r"/>
            <a:r>
              <a:rPr lang="en-US" sz="1000" dirty="0">
                <a:effectLst/>
                <a:latin typeface="Arial" panose="020B0604020202020204" pitchFamily="34" charset="0"/>
                <a:ea typeface="Calibri" panose="020F0502020204030204" pitchFamily="34" charset="0"/>
                <a:cs typeface="Arial" panose="020B0604020202020204" pitchFamily="34" charset="0"/>
              </a:rPr>
              <a:t>Heidenreich PA, JS, et al. </a:t>
            </a:r>
            <a:r>
              <a:rPr lang="en-US" sz="1000" b="0" i="1" u="none" strike="noStrike" baseline="0" dirty="0">
                <a:solidFill>
                  <a:srgbClr val="000000"/>
                </a:solidFill>
                <a:latin typeface="Arial" panose="020B0604020202020204" pitchFamily="34" charset="0"/>
                <a:cs typeface="Arial" panose="020B0604020202020204" pitchFamily="34" charset="0"/>
              </a:rPr>
              <a:t>Circulation</a:t>
            </a:r>
            <a:r>
              <a:rPr lang="en-US" sz="1000" b="0" i="0" u="none" strike="noStrike" baseline="0" dirty="0">
                <a:latin typeface="Arial" panose="020B0604020202020204" pitchFamily="34" charset="0"/>
                <a:cs typeface="Arial" panose="020B0604020202020204" pitchFamily="34" charset="0"/>
              </a:rPr>
              <a:t>. 2022;145(18):e895‐e1032.</a:t>
            </a:r>
          </a:p>
          <a:p>
            <a:pPr algn="r"/>
            <a:r>
              <a:rPr lang="en-US" sz="1000" dirty="0">
                <a:latin typeface="Arial" panose="020B0604020202020204" pitchFamily="34" charset="0"/>
                <a:cs typeface="Arial" panose="020B0604020202020204" pitchFamily="34" charset="0"/>
              </a:rPr>
              <a:t>Sibilitz KL, et al. </a:t>
            </a:r>
            <a:r>
              <a:rPr lang="en-US" sz="1000" i="1" dirty="0">
                <a:latin typeface="Arial" panose="020B0604020202020204" pitchFamily="34" charset="0"/>
                <a:cs typeface="Arial" panose="020B0604020202020204" pitchFamily="34" charset="0"/>
              </a:rPr>
              <a:t>Cochrane Database Syst Rev</a:t>
            </a:r>
            <a:r>
              <a:rPr lang="en-US" sz="1000" dirty="0">
                <a:latin typeface="Arial" panose="020B0604020202020204" pitchFamily="34" charset="0"/>
                <a:cs typeface="Arial" panose="020B0604020202020204" pitchFamily="34" charset="0"/>
              </a:rPr>
              <a:t>. 2016;3:CD010876.</a:t>
            </a:r>
          </a:p>
          <a:p>
            <a:pPr algn="r"/>
            <a:r>
              <a:rPr lang="en-US" sz="1000" b="0" i="0" u="none" strike="noStrike" baseline="0" dirty="0">
                <a:latin typeface="Arial" panose="020B0604020202020204" pitchFamily="34" charset="0"/>
                <a:cs typeface="Arial" panose="020B0604020202020204" pitchFamily="34" charset="0"/>
              </a:rPr>
              <a:t>Rosenbaum AN, et al. </a:t>
            </a:r>
            <a:r>
              <a:rPr lang="en-US" sz="1000" b="0" i="1" u="none" strike="noStrike" baseline="0" dirty="0">
                <a:latin typeface="Arial" panose="020B0604020202020204" pitchFamily="34" charset="0"/>
                <a:cs typeface="Arial" panose="020B0604020202020204" pitchFamily="34" charset="0"/>
              </a:rPr>
              <a:t>Mayo Clin Proc</a:t>
            </a:r>
            <a:r>
              <a:rPr lang="en-US" sz="1000" b="0" i="0" u="none" strike="noStrike" baseline="0" dirty="0">
                <a:latin typeface="Arial" panose="020B0604020202020204" pitchFamily="34" charset="0"/>
                <a:cs typeface="Arial" panose="020B0604020202020204" pitchFamily="34" charset="0"/>
              </a:rPr>
              <a:t>. 2016;91(2):149-156.</a:t>
            </a:r>
            <a:r>
              <a:rPr lang="en-US" sz="1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16689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8B8AA-BCDB-4AFE-83EA-44B0E9873048}"/>
              </a:ext>
            </a:extLst>
          </p:cNvPr>
          <p:cNvSpPr>
            <a:spLocks noGrp="1"/>
          </p:cNvSpPr>
          <p:nvPr>
            <p:ph type="ctrTitle"/>
          </p:nvPr>
        </p:nvSpPr>
        <p:spPr/>
        <p:txBody>
          <a:bodyPr/>
          <a:lstStyle/>
          <a:p>
            <a:r>
              <a:rPr lang="en-US" b="1" dirty="0"/>
              <a:t>How many people are using it?</a:t>
            </a:r>
          </a:p>
        </p:txBody>
      </p:sp>
      <p:sp>
        <p:nvSpPr>
          <p:cNvPr id="3" name="Subtitle 2">
            <a:extLst>
              <a:ext uri="{FF2B5EF4-FFF2-40B4-BE49-F238E27FC236}">
                <a16:creationId xmlns:a16="http://schemas.microsoft.com/office/drawing/2014/main" id="{8E5ED86D-9B14-4937-AB4C-3187D8FE273A}"/>
              </a:ext>
            </a:extLst>
          </p:cNvPr>
          <p:cNvSpPr>
            <a:spLocks noGrp="1"/>
          </p:cNvSpPr>
          <p:nvPr>
            <p:ph type="subTitle" idx="1"/>
          </p:nvPr>
        </p:nvSpPr>
        <p:spPr>
          <a:xfrm>
            <a:off x="1524000" y="3796348"/>
            <a:ext cx="9144000" cy="1824072"/>
          </a:xfrm>
          <a:solidFill>
            <a:schemeClr val="bg1"/>
          </a:solidFill>
        </p:spPr>
        <p:txBody>
          <a:bodyPr>
            <a:normAutofit/>
          </a:bodyPr>
          <a:lstStyle/>
          <a:p>
            <a:r>
              <a:rPr lang="en-US" sz="3600" b="1" dirty="0"/>
              <a:t> Not enough.</a:t>
            </a:r>
          </a:p>
        </p:txBody>
      </p:sp>
    </p:spTree>
    <p:extLst>
      <p:ext uri="{BB962C8B-B14F-4D97-AF65-F5344CB8AC3E}">
        <p14:creationId xmlns:p14="http://schemas.microsoft.com/office/powerpoint/2010/main" val="2271291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0724266-A345-7143-0535-AEFDC8A22F5B}"/>
              </a:ext>
            </a:extLst>
          </p:cNvPr>
          <p:cNvSpPr>
            <a:spLocks noGrp="1"/>
          </p:cNvSpPr>
          <p:nvPr>
            <p:ph type="title"/>
          </p:nvPr>
        </p:nvSpPr>
        <p:spPr/>
        <p:txBody>
          <a:bodyPr/>
          <a:lstStyle/>
          <a:p>
            <a:r>
              <a:rPr lang="en-US" dirty="0"/>
              <a:t>CR</a:t>
            </a:r>
          </a:p>
        </p:txBody>
      </p:sp>
      <p:pic>
        <p:nvPicPr>
          <p:cNvPr id="3" name="Picture 2" descr="Text&#10;&#10;Description automatically generated">
            <a:extLst>
              <a:ext uri="{FF2B5EF4-FFF2-40B4-BE49-F238E27FC236}">
                <a16:creationId xmlns:a16="http://schemas.microsoft.com/office/drawing/2014/main" id="{658A7C2D-B116-4E50-AC3D-AD0CAE214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8626" cy="2481139"/>
          </a:xfrm>
          <a:prstGeom prst="rect">
            <a:avLst/>
          </a:prstGeom>
        </p:spPr>
      </p:pic>
      <p:pic>
        <p:nvPicPr>
          <p:cNvPr id="5" name="Picture 4" descr="29% of patients initiated CR sessions&#10;23% of patients attended up to 12 sessions&#10;17% of patients attended up to 24 sessions&#10;8% of patients attended up to 36 sessions (considered to be a full dose of CR)">
            <a:extLst>
              <a:ext uri="{FF2B5EF4-FFF2-40B4-BE49-F238E27FC236}">
                <a16:creationId xmlns:a16="http://schemas.microsoft.com/office/drawing/2014/main" id="{B4791FDE-825A-4DB5-98F8-326A91D4585C}"/>
              </a:ext>
            </a:extLst>
          </p:cNvPr>
          <p:cNvPicPr>
            <a:picLocks noChangeAspect="1"/>
          </p:cNvPicPr>
          <p:nvPr/>
        </p:nvPicPr>
        <p:blipFill rotWithShape="1">
          <a:blip r:embed="rId4"/>
          <a:srcRect l="5032" t="21937" r="458" b="38215"/>
          <a:stretch/>
        </p:blipFill>
        <p:spPr>
          <a:xfrm>
            <a:off x="256930" y="2641037"/>
            <a:ext cx="5909330" cy="3175128"/>
          </a:xfrm>
          <a:prstGeom prst="rect">
            <a:avLst/>
          </a:prstGeom>
        </p:spPr>
      </p:pic>
      <p:pic>
        <p:nvPicPr>
          <p:cNvPr id="6" name="Picture 5" descr="Enrollment rates by sex:&#10;3:2 number of men vs. women who initiated CR sessions&#10;Enrollment rates by race/ethnicity:&#10;2:1 number of non-Hispanic White vs. non-Hispanic Black people who initiated CR sessions.">
            <a:extLst>
              <a:ext uri="{FF2B5EF4-FFF2-40B4-BE49-F238E27FC236}">
                <a16:creationId xmlns:a16="http://schemas.microsoft.com/office/drawing/2014/main" id="{FB687C55-7E22-4433-A6EB-0057932A2319}"/>
              </a:ext>
            </a:extLst>
          </p:cNvPr>
          <p:cNvPicPr>
            <a:picLocks noChangeAspect="1"/>
          </p:cNvPicPr>
          <p:nvPr/>
        </p:nvPicPr>
        <p:blipFill rotWithShape="1">
          <a:blip r:embed="rId4"/>
          <a:srcRect l="5038" t="64979" r="5165" b="13841"/>
          <a:stretch/>
        </p:blipFill>
        <p:spPr>
          <a:xfrm>
            <a:off x="5883793" y="2904112"/>
            <a:ext cx="6173133" cy="1855555"/>
          </a:xfrm>
          <a:prstGeom prst="rect">
            <a:avLst/>
          </a:prstGeom>
        </p:spPr>
      </p:pic>
      <p:pic>
        <p:nvPicPr>
          <p:cNvPr id="7" name="Picture 6" descr="* hospitalization for acute mycardial infarction; coronary artery bypass graft surgery; heart valve repair or replacement; percutaneous coronary intervention; or heart or heart-lung transplant.">
            <a:extLst>
              <a:ext uri="{FF2B5EF4-FFF2-40B4-BE49-F238E27FC236}">
                <a16:creationId xmlns:a16="http://schemas.microsoft.com/office/drawing/2014/main" id="{453F4DA4-3746-43DD-8727-B7E260974BF1}"/>
              </a:ext>
            </a:extLst>
          </p:cNvPr>
          <p:cNvPicPr>
            <a:picLocks noChangeAspect="1"/>
          </p:cNvPicPr>
          <p:nvPr/>
        </p:nvPicPr>
        <p:blipFill rotWithShape="1">
          <a:blip r:embed="rId4"/>
          <a:srcRect l="3775" t="86159" r="3391" b="999"/>
          <a:stretch/>
        </p:blipFill>
        <p:spPr>
          <a:xfrm>
            <a:off x="5883793" y="4759667"/>
            <a:ext cx="6186286" cy="1090545"/>
          </a:xfrm>
          <a:prstGeom prst="rect">
            <a:avLst/>
          </a:prstGeom>
        </p:spPr>
      </p:pic>
      <p:sp>
        <p:nvSpPr>
          <p:cNvPr id="8" name="TextBox 7">
            <a:extLst>
              <a:ext uri="{FF2B5EF4-FFF2-40B4-BE49-F238E27FC236}">
                <a16:creationId xmlns:a16="http://schemas.microsoft.com/office/drawing/2014/main" id="{9353300A-06B2-47C5-96F6-57959D96A15C}"/>
              </a:ext>
            </a:extLst>
          </p:cNvPr>
          <p:cNvSpPr txBox="1"/>
          <p:nvPr/>
        </p:nvSpPr>
        <p:spPr>
          <a:xfrm>
            <a:off x="5011399" y="6432248"/>
            <a:ext cx="8079460"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hlinkClick r:id="rId5"/>
              </a:rPr>
              <a:t>https://millionhearts.hhs.gov/about-million-hearts/optimizing-care/cardiac-rehabilitation-infographic.html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2118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D320D8-DA37-4AC6-960E-262A2C7332CD}"/>
              </a:ext>
            </a:extLst>
          </p:cNvPr>
          <p:cNvSpPr>
            <a:spLocks noGrp="1"/>
          </p:cNvSpPr>
          <p:nvPr>
            <p:ph type="title"/>
          </p:nvPr>
        </p:nvSpPr>
        <p:spPr>
          <a:xfrm>
            <a:off x="838200" y="0"/>
            <a:ext cx="10515600" cy="1316038"/>
          </a:xfrm>
        </p:spPr>
        <p:txBody>
          <a:bodyPr>
            <a:noAutofit/>
          </a:bodyPr>
          <a:lstStyle/>
          <a:p>
            <a:pPr algn="ctr"/>
            <a:r>
              <a:rPr lang="en-US" sz="3600" b="1" dirty="0">
                <a:solidFill>
                  <a:schemeClr val="bg1"/>
                </a:solidFill>
                <a:latin typeface="Arial" panose="020B0604020202020204" pitchFamily="34" charset="0"/>
                <a:cs typeface="Arial" panose="020B0604020202020204" pitchFamily="34" charset="0"/>
              </a:rPr>
              <a:t>CR Use among Medicare Part B Fee-for-Service Beneficiaries by State</a:t>
            </a:r>
            <a:endParaRPr lang="en-US" sz="3600" b="1" i="1" baseline="30000" dirty="0">
              <a:solidFill>
                <a:schemeClr val="bg1"/>
              </a:solidFill>
              <a:latin typeface="Arial" panose="020B0604020202020204" pitchFamily="34" charset="0"/>
              <a:cs typeface="Arial" panose="020B0604020202020204" pitchFamily="34" charset="0"/>
            </a:endParaRPr>
          </a:p>
        </p:txBody>
      </p:sp>
      <p:graphicFrame>
        <p:nvGraphicFramePr>
          <p:cNvPr id="6" name="Chart 5" descr="CR Use among medicare part B fee-for-service beneficiaries by state&#10;&#10;The overall enrollment rate of 28.6% for all CR-eligible medicare beneficiaries.">
            <a:extLst>
              <a:ext uri="{FF2B5EF4-FFF2-40B4-BE49-F238E27FC236}">
                <a16:creationId xmlns:a16="http://schemas.microsoft.com/office/drawing/2014/main" id="{B1460FD7-7DD7-49CF-AB6B-C2AEC9D26C14}"/>
              </a:ext>
            </a:extLst>
          </p:cNvPr>
          <p:cNvGraphicFramePr>
            <a:graphicFrameLocks/>
          </p:cNvGraphicFramePr>
          <p:nvPr>
            <p:extLst>
              <p:ext uri="{D42A27DB-BD31-4B8C-83A1-F6EECF244321}">
                <p14:modId xmlns:p14="http://schemas.microsoft.com/office/powerpoint/2010/main" val="958207261"/>
              </p:ext>
            </p:extLst>
          </p:nvPr>
        </p:nvGraphicFramePr>
        <p:xfrm>
          <a:off x="245661" y="1316736"/>
          <a:ext cx="11641540" cy="484495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840669F7-9566-47DB-9923-378B2C12CAE8}"/>
              </a:ext>
            </a:extLst>
          </p:cNvPr>
          <p:cNvSpPr txBox="1"/>
          <p:nvPr/>
        </p:nvSpPr>
        <p:spPr>
          <a:xfrm>
            <a:off x="7953111" y="1785521"/>
            <a:ext cx="3934090" cy="1200329"/>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The overall enrollment rate </a:t>
            </a:r>
          </a:p>
          <a:p>
            <a:r>
              <a:rPr lang="en-US" sz="2400" dirty="0">
                <a:latin typeface="Arial" panose="020B0604020202020204" pitchFamily="34" charset="0"/>
                <a:cs typeface="Arial" panose="020B0604020202020204" pitchFamily="34" charset="0"/>
              </a:rPr>
              <a:t>of 28.6% for all CR-eligible </a:t>
            </a:r>
          </a:p>
          <a:p>
            <a:r>
              <a:rPr lang="en-US" sz="2400" dirty="0">
                <a:latin typeface="Arial" panose="020B0604020202020204" pitchFamily="34" charset="0"/>
                <a:cs typeface="Arial" panose="020B0604020202020204" pitchFamily="34" charset="0"/>
              </a:rPr>
              <a:t>Medicare beneficiaries. </a:t>
            </a:r>
          </a:p>
        </p:txBody>
      </p:sp>
      <p:cxnSp>
        <p:nvCxnSpPr>
          <p:cNvPr id="4" name="Straight Arrow Connector 3" descr="Arrow pointing down.">
            <a:extLst>
              <a:ext uri="{FF2B5EF4-FFF2-40B4-BE49-F238E27FC236}">
                <a16:creationId xmlns:a16="http://schemas.microsoft.com/office/drawing/2014/main" id="{4392D362-D9BD-401B-8A2F-CAE6E18F0495}"/>
              </a:ext>
            </a:extLst>
          </p:cNvPr>
          <p:cNvCxnSpPr/>
          <p:nvPr/>
        </p:nvCxnSpPr>
        <p:spPr>
          <a:xfrm>
            <a:off x="9920156" y="2985850"/>
            <a:ext cx="0" cy="4424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5A254B0-A296-4783-AD0C-A34623EEF8E6}"/>
              </a:ext>
            </a:extLst>
          </p:cNvPr>
          <p:cNvSpPr txBox="1"/>
          <p:nvPr/>
        </p:nvSpPr>
        <p:spPr>
          <a:xfrm>
            <a:off x="3855817" y="6630476"/>
            <a:ext cx="8405757" cy="248658"/>
          </a:xfrm>
          <a:prstGeom prst="rect">
            <a:avLst/>
          </a:prstGeom>
          <a:noFill/>
        </p:spPr>
        <p:txBody>
          <a:bodyPr wrap="square">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lang="en-US" sz="1000" b="0" i="0" dirty="0">
                <a:solidFill>
                  <a:srgbClr val="212121"/>
                </a:solidFill>
                <a:effectLst/>
                <a:latin typeface="Arial" panose="020B0604020202020204" pitchFamily="34" charset="0"/>
                <a:cs typeface="Arial" panose="020B0604020202020204" pitchFamily="34" charset="0"/>
              </a:rPr>
              <a:t>Keteyian SJ, et al. </a:t>
            </a:r>
            <a:r>
              <a:rPr lang="en-US" sz="1000" b="0" i="1" dirty="0">
                <a:solidFill>
                  <a:srgbClr val="212121"/>
                </a:solidFill>
                <a:effectLst/>
                <a:latin typeface="Arial" panose="020B0604020202020204" pitchFamily="34" charset="0"/>
                <a:cs typeface="Arial" panose="020B0604020202020204" pitchFamily="34" charset="0"/>
              </a:rPr>
              <a:t>J Cardiopulm Rehabil Prev</a:t>
            </a:r>
            <a:r>
              <a:rPr lang="en-US" sz="1000" b="0" i="0" dirty="0">
                <a:solidFill>
                  <a:srgbClr val="212121"/>
                </a:solidFill>
                <a:effectLst/>
                <a:latin typeface="Arial" panose="020B0604020202020204" pitchFamily="34" charset="0"/>
                <a:cs typeface="Arial" panose="020B0604020202020204" pitchFamily="34" charset="0"/>
              </a:rPr>
              <a:t>. 2022;42(4):235-245</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496959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7" y="0"/>
            <a:ext cx="8963025" cy="1325563"/>
          </a:xfrm>
        </p:spPr>
        <p:txBody>
          <a:bodyPr>
            <a:noAutofit/>
          </a:bodyPr>
          <a:lstStyle/>
          <a:p>
            <a:pPr algn="ctr"/>
            <a:r>
              <a:rPr lang="en-US" sz="3000" b="1" dirty="0">
                <a:solidFill>
                  <a:schemeClr val="bg1"/>
                </a:solidFill>
                <a:latin typeface="Arial" panose="020B0604020202020204" pitchFamily="34" charset="0"/>
                <a:cs typeface="Arial" panose="020B0604020202020204" pitchFamily="34" charset="0"/>
              </a:rPr>
              <a:t>CR Use among Medicare Part B Fee-for-Service Beneficiaries by Age, Sex, and Race/Ethnicity</a:t>
            </a:r>
            <a:endParaRPr lang="en-US" sz="3000" b="1" i="1" baseline="30000" dirty="0">
              <a:solidFill>
                <a:schemeClr val="bg1"/>
              </a:solidFill>
              <a:latin typeface="Arial" panose="020B0604020202020204" pitchFamily="34" charset="0"/>
              <a:cs typeface="Arial" panose="020B0604020202020204" pitchFamily="34" charset="0"/>
            </a:endParaRPr>
          </a:p>
        </p:txBody>
      </p:sp>
      <p:graphicFrame>
        <p:nvGraphicFramePr>
          <p:cNvPr id="6" name="Chart 5" descr="Eligible for CR and initiated&#10;Overall: 28.6%&#10;Age 65-74: 34.3%&#10;75-84: 27.8%&#10;85 and older: 12.6%&#10;Male: 31.9%&#10;Female: 23.7%&#10;NH White: 30%&#10;NH Black: 17.3%&#10;Hispanic: 16%&#10;Asian: 18.9%">
            <a:extLst>
              <a:ext uri="{FF2B5EF4-FFF2-40B4-BE49-F238E27FC236}">
                <a16:creationId xmlns:a16="http://schemas.microsoft.com/office/drawing/2014/main" id="{C13FCEBC-62EF-4B9C-8902-4E7C41EC2591}"/>
              </a:ext>
            </a:extLst>
          </p:cNvPr>
          <p:cNvGraphicFramePr>
            <a:graphicFrameLocks/>
          </p:cNvGraphicFramePr>
          <p:nvPr>
            <p:extLst>
              <p:ext uri="{D42A27DB-BD31-4B8C-83A1-F6EECF244321}">
                <p14:modId xmlns:p14="http://schemas.microsoft.com/office/powerpoint/2010/main" val="3873435139"/>
              </p:ext>
            </p:extLst>
          </p:nvPr>
        </p:nvGraphicFramePr>
        <p:xfrm>
          <a:off x="193754" y="1446237"/>
          <a:ext cx="6160747" cy="43411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descr="Initiated CR and completed&#10;&#10;Overall: 27.6%&#10;Age 65-74: 27.8%&#10;75-84: 28%&#10;85 and older: 24.5%&#10;Male: 29%&#10;Female: 24.9%&#10;NH White: 27.7%&#10;NH Black: 29.2%&#10;Hispanic: 25.1%&#10;Asian: 25.6%">
            <a:extLst>
              <a:ext uri="{FF2B5EF4-FFF2-40B4-BE49-F238E27FC236}">
                <a16:creationId xmlns:a16="http://schemas.microsoft.com/office/drawing/2014/main" id="{F93CDB49-27AB-4000-87B3-F0927DC0F650}"/>
              </a:ext>
            </a:extLst>
          </p:cNvPr>
          <p:cNvGraphicFramePr>
            <a:graphicFrameLocks/>
          </p:cNvGraphicFramePr>
          <p:nvPr>
            <p:extLst>
              <p:ext uri="{D42A27DB-BD31-4B8C-83A1-F6EECF244321}">
                <p14:modId xmlns:p14="http://schemas.microsoft.com/office/powerpoint/2010/main" val="1854878573"/>
              </p:ext>
            </p:extLst>
          </p:nvPr>
        </p:nvGraphicFramePr>
        <p:xfrm>
          <a:off x="6210301" y="1446238"/>
          <a:ext cx="5735884" cy="434110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7672956" y="5961232"/>
            <a:ext cx="33147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*Completed 36 or more CR sessions</a:t>
            </a:r>
          </a:p>
        </p:txBody>
      </p:sp>
      <p:sp>
        <p:nvSpPr>
          <p:cNvPr id="3" name="TextBox 2">
            <a:extLst>
              <a:ext uri="{FF2B5EF4-FFF2-40B4-BE49-F238E27FC236}">
                <a16:creationId xmlns:a16="http://schemas.microsoft.com/office/drawing/2014/main" id="{687E3D46-F8F2-C65D-9B46-E7ABCEDFEB3D}"/>
              </a:ext>
            </a:extLst>
          </p:cNvPr>
          <p:cNvSpPr txBox="1"/>
          <p:nvPr/>
        </p:nvSpPr>
        <p:spPr>
          <a:xfrm>
            <a:off x="7672956" y="6204059"/>
            <a:ext cx="172354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NH = Non-Hispanic</a:t>
            </a:r>
          </a:p>
        </p:txBody>
      </p:sp>
      <p:sp>
        <p:nvSpPr>
          <p:cNvPr id="12" name="TextBox 11">
            <a:extLst>
              <a:ext uri="{FF2B5EF4-FFF2-40B4-BE49-F238E27FC236}">
                <a16:creationId xmlns:a16="http://schemas.microsoft.com/office/drawing/2014/main" id="{CF772AAD-2C10-43A5-9286-87DD6ABD3D1B}"/>
              </a:ext>
            </a:extLst>
          </p:cNvPr>
          <p:cNvSpPr txBox="1"/>
          <p:nvPr/>
        </p:nvSpPr>
        <p:spPr>
          <a:xfrm>
            <a:off x="3865756" y="6630334"/>
            <a:ext cx="8405757" cy="248658"/>
          </a:xfrm>
          <a:prstGeom prst="rect">
            <a:avLst/>
          </a:prstGeom>
          <a:noFill/>
        </p:spPr>
        <p:txBody>
          <a:bodyPr wrap="square">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lang="en-US" sz="1000" b="0" i="0" dirty="0">
                <a:solidFill>
                  <a:srgbClr val="212121"/>
                </a:solidFill>
                <a:effectLst/>
                <a:latin typeface="Arial" panose="020B0604020202020204" pitchFamily="34" charset="0"/>
                <a:cs typeface="Arial" panose="020B0604020202020204" pitchFamily="34" charset="0"/>
              </a:rPr>
              <a:t>Keteyian SJ, et al. </a:t>
            </a:r>
            <a:r>
              <a:rPr lang="en-US" sz="1000" b="0" i="1" dirty="0">
                <a:solidFill>
                  <a:srgbClr val="212121"/>
                </a:solidFill>
                <a:effectLst/>
                <a:latin typeface="Arial" panose="020B0604020202020204" pitchFamily="34" charset="0"/>
                <a:cs typeface="Arial" panose="020B0604020202020204" pitchFamily="34" charset="0"/>
              </a:rPr>
              <a:t>J Cardiopulm Rehabil Prev</a:t>
            </a:r>
            <a:r>
              <a:rPr lang="en-US" sz="1000" b="0" i="0" dirty="0">
                <a:solidFill>
                  <a:srgbClr val="212121"/>
                </a:solidFill>
                <a:effectLst/>
                <a:latin typeface="Arial" panose="020B0604020202020204" pitchFamily="34" charset="0"/>
                <a:cs typeface="Arial" panose="020B0604020202020204" pitchFamily="34" charset="0"/>
              </a:rPr>
              <a:t>. 2022;42(4):235-245</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922179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D11B5D-4AE9-4BB0-85E4-F41D9F55CCDF}"/>
              </a:ext>
            </a:extLst>
          </p:cNvPr>
          <p:cNvSpPr>
            <a:spLocks noGrp="1"/>
          </p:cNvSpPr>
          <p:nvPr>
            <p:ph type="title"/>
          </p:nvPr>
        </p:nvSpPr>
        <p:spPr>
          <a:xfrm>
            <a:off x="600891" y="0"/>
            <a:ext cx="11116491" cy="1316736"/>
          </a:xfrm>
        </p:spPr>
        <p:txBody>
          <a:bodyPr>
            <a:normAutofit/>
          </a:bodyPr>
          <a:lstStyle/>
          <a:p>
            <a:r>
              <a:rPr lang="en-US" sz="4000" b="1" dirty="0">
                <a:solidFill>
                  <a:schemeClr val="bg1"/>
                </a:solidFill>
                <a:latin typeface="Arial" panose="020B0604020202020204" pitchFamily="34" charset="0"/>
                <a:cs typeface="Arial" panose="020B0604020202020204" pitchFamily="34" charset="0"/>
              </a:rPr>
              <a:t>CR Use among Medicare Part B Fee-for-Service Beneficiaries by </a:t>
            </a:r>
            <a:r>
              <a:rPr lang="en-US" sz="4000" b="1" dirty="0">
                <a:latin typeface="Arial" panose="020B0604020202020204" pitchFamily="34" charset="0"/>
                <a:cs typeface="Arial" panose="020B0604020202020204" pitchFamily="34" charset="0"/>
              </a:rPr>
              <a:t>Qualifier</a:t>
            </a:r>
            <a:endParaRPr lang="en-US" sz="4000" dirty="0"/>
          </a:p>
        </p:txBody>
      </p:sp>
      <p:grpSp>
        <p:nvGrpSpPr>
          <p:cNvPr id="4" name="Group 3" descr="Purple square">
            <a:extLst>
              <a:ext uri="{FF2B5EF4-FFF2-40B4-BE49-F238E27FC236}">
                <a16:creationId xmlns:a16="http://schemas.microsoft.com/office/drawing/2014/main" id="{914A9C93-1805-48BE-90AA-71B5593B7CF2}"/>
              </a:ext>
            </a:extLst>
          </p:cNvPr>
          <p:cNvGrpSpPr/>
          <p:nvPr/>
        </p:nvGrpSpPr>
        <p:grpSpPr>
          <a:xfrm>
            <a:off x="600892" y="1490008"/>
            <a:ext cx="6414491" cy="1015663"/>
            <a:chOff x="7174615" y="1728996"/>
            <a:chExt cx="3882627" cy="1015663"/>
          </a:xfrm>
        </p:grpSpPr>
        <p:sp>
          <p:nvSpPr>
            <p:cNvPr id="5" name="Rectangle 4">
              <a:extLst>
                <a:ext uri="{FF2B5EF4-FFF2-40B4-BE49-F238E27FC236}">
                  <a16:creationId xmlns:a16="http://schemas.microsoft.com/office/drawing/2014/main" id="{D07A70F7-8459-41BA-8D61-553DF7A6431A}"/>
                </a:ext>
              </a:extLst>
            </p:cNvPr>
            <p:cNvSpPr/>
            <p:nvPr/>
          </p:nvSpPr>
          <p:spPr>
            <a:xfrm>
              <a:off x="7174615" y="1820665"/>
              <a:ext cx="218661" cy="20872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8444E90-F78F-429A-BEA9-1F2642E9B1C0}"/>
                </a:ext>
              </a:extLst>
            </p:cNvPr>
            <p:cNvSpPr txBox="1"/>
            <p:nvPr/>
          </p:nvSpPr>
          <p:spPr>
            <a:xfrm>
              <a:off x="7424537" y="1728996"/>
              <a:ext cx="363270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of Medicare beneficiaries with specified qualifier who </a:t>
              </a:r>
              <a:r>
                <a:rPr kumimoji="0" lang="en-US" sz="20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participated in ≥1 session of CR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within 365 days of diagnosis or procedure</a:t>
              </a:r>
            </a:p>
          </p:txBody>
        </p:sp>
      </p:grpSp>
      <p:grpSp>
        <p:nvGrpSpPr>
          <p:cNvPr id="7" name="Group 6" descr="Red square">
            <a:extLst>
              <a:ext uri="{FF2B5EF4-FFF2-40B4-BE49-F238E27FC236}">
                <a16:creationId xmlns:a16="http://schemas.microsoft.com/office/drawing/2014/main" id="{55AFBB7B-59C1-4493-911F-CDDCEB9E0E0B}"/>
              </a:ext>
            </a:extLst>
          </p:cNvPr>
          <p:cNvGrpSpPr/>
          <p:nvPr/>
        </p:nvGrpSpPr>
        <p:grpSpPr>
          <a:xfrm>
            <a:off x="7015383" y="1490850"/>
            <a:ext cx="4900749" cy="1015663"/>
            <a:chOff x="7197382" y="3792784"/>
            <a:chExt cx="3519486" cy="1015663"/>
          </a:xfrm>
        </p:grpSpPr>
        <p:sp>
          <p:nvSpPr>
            <p:cNvPr id="8" name="Rectangle 7">
              <a:extLst>
                <a:ext uri="{FF2B5EF4-FFF2-40B4-BE49-F238E27FC236}">
                  <a16:creationId xmlns:a16="http://schemas.microsoft.com/office/drawing/2014/main" id="{35937DFC-1060-4A57-8E2C-7527FB3C75D9}"/>
                </a:ext>
              </a:extLst>
            </p:cNvPr>
            <p:cNvSpPr/>
            <p:nvPr/>
          </p:nvSpPr>
          <p:spPr>
            <a:xfrm>
              <a:off x="7197382" y="3874767"/>
              <a:ext cx="218661" cy="20872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EA99E24-EA25-4E0A-91EE-55B624C7A6EF}"/>
                </a:ext>
              </a:extLst>
            </p:cNvPr>
            <p:cNvSpPr txBox="1"/>
            <p:nvPr/>
          </p:nvSpPr>
          <p:spPr>
            <a:xfrm>
              <a:off x="7424537" y="3792784"/>
              <a:ext cx="32923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of Medicare beneficiaries with specified qualifier who </a:t>
              </a:r>
              <a:r>
                <a:rPr kumimoji="0" lang="en-US" sz="20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did not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participate in CR</a:t>
              </a:r>
            </a:p>
          </p:txBody>
        </p:sp>
      </p:grpSp>
      <p:graphicFrame>
        <p:nvGraphicFramePr>
          <p:cNvPr id="10" name="Table 10">
            <a:extLst>
              <a:ext uri="{FF2B5EF4-FFF2-40B4-BE49-F238E27FC236}">
                <a16:creationId xmlns:a16="http://schemas.microsoft.com/office/drawing/2014/main" id="{6A8E7781-8B46-488F-A906-F2CD06440442}"/>
              </a:ext>
            </a:extLst>
          </p:cNvPr>
          <p:cNvGraphicFramePr>
            <a:graphicFrameLocks noGrp="1"/>
          </p:cNvGraphicFramePr>
          <p:nvPr>
            <p:ph idx="1"/>
          </p:nvPr>
        </p:nvGraphicFramePr>
        <p:xfrm>
          <a:off x="1476647" y="2599071"/>
          <a:ext cx="9238705" cy="3006393"/>
        </p:xfrm>
        <a:graphic>
          <a:graphicData uri="http://schemas.openxmlformats.org/drawingml/2006/table">
            <a:tbl>
              <a:tblPr firstRow="1" bandRow="1">
                <a:tableStyleId>{93296810-A885-4BE3-A3E7-6D5BEEA58F35}</a:tableStyleId>
              </a:tblPr>
              <a:tblGrid>
                <a:gridCol w="2570621">
                  <a:extLst>
                    <a:ext uri="{9D8B030D-6E8A-4147-A177-3AD203B41FA5}">
                      <a16:colId xmlns:a16="http://schemas.microsoft.com/office/drawing/2014/main" val="1535129681"/>
                    </a:ext>
                  </a:extLst>
                </a:gridCol>
                <a:gridCol w="1322372">
                  <a:extLst>
                    <a:ext uri="{9D8B030D-6E8A-4147-A177-3AD203B41FA5}">
                      <a16:colId xmlns:a16="http://schemas.microsoft.com/office/drawing/2014/main" val="423137451"/>
                    </a:ext>
                  </a:extLst>
                </a:gridCol>
                <a:gridCol w="3710739">
                  <a:extLst>
                    <a:ext uri="{9D8B030D-6E8A-4147-A177-3AD203B41FA5}">
                      <a16:colId xmlns:a16="http://schemas.microsoft.com/office/drawing/2014/main" val="1955072349"/>
                    </a:ext>
                  </a:extLst>
                </a:gridCol>
                <a:gridCol w="1634973">
                  <a:extLst>
                    <a:ext uri="{9D8B030D-6E8A-4147-A177-3AD203B41FA5}">
                      <a16:colId xmlns:a16="http://schemas.microsoft.com/office/drawing/2014/main" val="355107795"/>
                    </a:ext>
                  </a:extLst>
                </a:gridCol>
              </a:tblGrid>
              <a:tr h="100213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Arial" panose="020B0604020202020204" pitchFamily="34" charset="0"/>
                          <a:cs typeface="Arial" panose="020B0604020202020204" pitchFamily="34" charset="0"/>
                        </a:rPr>
                        <a:t>CABG: 57%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Arial" panose="020B0604020202020204" pitchFamily="34" charset="0"/>
                          <a:cs typeface="Arial" panose="020B0604020202020204" pitchFamily="34" charset="0"/>
                        </a:rPr>
                        <a:t>Stable Angina: 3.9%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9848331"/>
                  </a:ext>
                </a:extLst>
              </a:tr>
              <a:tr h="100213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Arial" panose="020B0604020202020204" pitchFamily="34" charset="0"/>
                          <a:cs typeface="Arial" panose="020B0604020202020204" pitchFamily="34" charset="0"/>
                        </a:rPr>
                        <a:t>PCI: 30.6%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Arial" panose="020B0604020202020204" pitchFamily="34" charset="0"/>
                          <a:cs typeface="Arial" panose="020B0604020202020204" pitchFamily="34" charset="0"/>
                        </a:rPr>
                        <a:t>Heart Failure: 2.6%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4822518"/>
                  </a:ext>
                </a:extLst>
              </a:tr>
              <a:tr h="100213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Arial" panose="020B0604020202020204" pitchFamily="34" charset="0"/>
                          <a:cs typeface="Arial" panose="020B0604020202020204" pitchFamily="34" charset="0"/>
                        </a:rPr>
                        <a:t>AMI: 20.2%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5360508"/>
                  </a:ext>
                </a:extLst>
              </a:tr>
            </a:tbl>
          </a:graphicData>
        </a:graphic>
      </p:graphicFrame>
      <p:grpSp>
        <p:nvGrpSpPr>
          <p:cNvPr id="18" name="Group 17" descr="Pie charts">
            <a:extLst>
              <a:ext uri="{FF2B5EF4-FFF2-40B4-BE49-F238E27FC236}">
                <a16:creationId xmlns:a16="http://schemas.microsoft.com/office/drawing/2014/main" id="{C34834A5-6DBA-4142-B6F7-61505E5DFEEA}"/>
              </a:ext>
            </a:extLst>
          </p:cNvPr>
          <p:cNvGrpSpPr/>
          <p:nvPr/>
        </p:nvGrpSpPr>
        <p:grpSpPr>
          <a:xfrm>
            <a:off x="3964699" y="2450649"/>
            <a:ext cx="6722150" cy="3297192"/>
            <a:chOff x="4683610" y="2566687"/>
            <a:chExt cx="6722150" cy="3297192"/>
          </a:xfrm>
        </p:grpSpPr>
        <p:graphicFrame>
          <p:nvGraphicFramePr>
            <p:cNvPr id="11" name="Chart 10">
              <a:extLst>
                <a:ext uri="{FF2B5EF4-FFF2-40B4-BE49-F238E27FC236}">
                  <a16:creationId xmlns:a16="http://schemas.microsoft.com/office/drawing/2014/main" id="{4D372851-9814-44BA-A05F-178AE32129CC}"/>
                </a:ext>
              </a:extLst>
            </p:cNvPr>
            <p:cNvGraphicFramePr/>
            <p:nvPr/>
          </p:nvGraphicFramePr>
          <p:xfrm>
            <a:off x="4683610" y="2586706"/>
            <a:ext cx="1869586" cy="12327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14F07E18-E399-47AB-B607-E41EDC79FBFC}"/>
                </a:ext>
              </a:extLst>
            </p:cNvPr>
            <p:cNvGraphicFramePr/>
            <p:nvPr/>
          </p:nvGraphicFramePr>
          <p:xfrm>
            <a:off x="4683611" y="3608920"/>
            <a:ext cx="1869585" cy="12327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6B37C17B-A4F4-451A-8E4A-39AD06A0B52B}"/>
                </a:ext>
              </a:extLst>
            </p:cNvPr>
            <p:cNvGraphicFramePr/>
            <p:nvPr/>
          </p:nvGraphicFramePr>
          <p:xfrm>
            <a:off x="4683611" y="4631136"/>
            <a:ext cx="1869585" cy="12327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EC62A026-75E1-4191-ACE5-4AF24376F4F1}"/>
                </a:ext>
              </a:extLst>
            </p:cNvPr>
            <p:cNvGraphicFramePr/>
            <p:nvPr/>
          </p:nvGraphicFramePr>
          <p:xfrm>
            <a:off x="9588137" y="2566687"/>
            <a:ext cx="1765663" cy="123274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a:extLst>
                <a:ext uri="{FF2B5EF4-FFF2-40B4-BE49-F238E27FC236}">
                  <a16:creationId xmlns:a16="http://schemas.microsoft.com/office/drawing/2014/main" id="{A173F527-2019-4DCD-8B36-792D064AC2E6}"/>
                </a:ext>
              </a:extLst>
            </p:cNvPr>
            <p:cNvGraphicFramePr/>
            <p:nvPr/>
          </p:nvGraphicFramePr>
          <p:xfrm>
            <a:off x="9536176" y="3598856"/>
            <a:ext cx="1869584" cy="1222788"/>
          </p:xfrm>
          <a:graphic>
            <a:graphicData uri="http://schemas.openxmlformats.org/drawingml/2006/chart">
              <c:chart xmlns:c="http://schemas.openxmlformats.org/drawingml/2006/chart" xmlns:r="http://schemas.openxmlformats.org/officeDocument/2006/relationships" r:id="rId7"/>
            </a:graphicData>
          </a:graphic>
        </p:graphicFrame>
      </p:grpSp>
      <p:sp>
        <p:nvSpPr>
          <p:cNvPr id="17" name="TextBox 16">
            <a:extLst>
              <a:ext uri="{FF2B5EF4-FFF2-40B4-BE49-F238E27FC236}">
                <a16:creationId xmlns:a16="http://schemas.microsoft.com/office/drawing/2014/main" id="{D32E90E3-865F-4B5F-8961-FAA439613F5B}"/>
              </a:ext>
            </a:extLst>
          </p:cNvPr>
          <p:cNvSpPr txBox="1"/>
          <p:nvPr/>
        </p:nvSpPr>
        <p:spPr>
          <a:xfrm>
            <a:off x="2460477" y="5890217"/>
            <a:ext cx="9718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CABG = Coronary Artery Bypass Graft; PCI = Percutaneous coronary intervention; AMI = Acute Myocardial Infarction  </a:t>
            </a:r>
          </a:p>
        </p:txBody>
      </p:sp>
      <p:sp>
        <p:nvSpPr>
          <p:cNvPr id="20" name="TextBox 19">
            <a:extLst>
              <a:ext uri="{FF2B5EF4-FFF2-40B4-BE49-F238E27FC236}">
                <a16:creationId xmlns:a16="http://schemas.microsoft.com/office/drawing/2014/main" id="{B1A1A231-EE7D-4C59-8D00-80FE2CC2AEB1}"/>
              </a:ext>
            </a:extLst>
          </p:cNvPr>
          <p:cNvSpPr txBox="1"/>
          <p:nvPr/>
        </p:nvSpPr>
        <p:spPr>
          <a:xfrm>
            <a:off x="3875695" y="6609342"/>
            <a:ext cx="8405757" cy="248658"/>
          </a:xfrm>
          <a:prstGeom prst="rect">
            <a:avLst/>
          </a:prstGeom>
          <a:noFill/>
        </p:spPr>
        <p:txBody>
          <a:bodyPr wrap="square">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Keteyian SJ, et al. </a:t>
            </a:r>
            <a:r>
              <a:rPr kumimoji="0" lang="en-US" sz="1000" b="0" i="1"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J Cardiopulm Rehabil Prev</a:t>
            </a:r>
            <a:r>
              <a:rPr kumimoji="0" lang="en-US" sz="10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2022;42(4):235-245</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595635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8B8AA-BCDB-4AFE-83EA-44B0E9873048}"/>
              </a:ext>
            </a:extLst>
          </p:cNvPr>
          <p:cNvSpPr>
            <a:spLocks noGrp="1"/>
          </p:cNvSpPr>
          <p:nvPr>
            <p:ph type="ctrTitle"/>
          </p:nvPr>
        </p:nvSpPr>
        <p:spPr>
          <a:xfrm>
            <a:off x="1221176" y="1214438"/>
            <a:ext cx="9749648" cy="2387600"/>
          </a:xfrm>
        </p:spPr>
        <p:txBody>
          <a:bodyPr>
            <a:normAutofit fontScale="90000"/>
          </a:bodyPr>
          <a:lstStyle/>
          <a:p>
            <a:r>
              <a:rPr lang="en-US" b="1" dirty="0"/>
              <a:t>Why is participation so low?</a:t>
            </a:r>
            <a:br>
              <a:rPr lang="en-US" b="1" dirty="0"/>
            </a:br>
            <a:endParaRPr lang="en-US" b="1" dirty="0"/>
          </a:p>
        </p:txBody>
      </p:sp>
      <p:sp>
        <p:nvSpPr>
          <p:cNvPr id="4" name="Subtitle 3">
            <a:extLst>
              <a:ext uri="{FF2B5EF4-FFF2-40B4-BE49-F238E27FC236}">
                <a16:creationId xmlns:a16="http://schemas.microsoft.com/office/drawing/2014/main" id="{5B162B89-821D-24EE-55B6-DEB6A586C9ED}"/>
              </a:ext>
            </a:extLst>
          </p:cNvPr>
          <p:cNvSpPr>
            <a:spLocks noGrp="1"/>
          </p:cNvSpPr>
          <p:nvPr>
            <p:ph type="subTitle" idx="1"/>
          </p:nvPr>
        </p:nvSpPr>
        <p:spPr>
          <a:xfrm>
            <a:off x="1530096" y="3602038"/>
            <a:ext cx="9144000" cy="1284594"/>
          </a:xfrm>
          <a:solidFill>
            <a:schemeClr val="bg1"/>
          </a:solidFill>
        </p:spPr>
        <p:txBody>
          <a:bodyPr>
            <a:normAutofit/>
          </a:bodyPr>
          <a:lstStyle/>
          <a:p>
            <a:r>
              <a:rPr lang="en-US" dirty="0"/>
              <a:t> </a:t>
            </a:r>
          </a:p>
        </p:txBody>
      </p:sp>
    </p:spTree>
    <p:extLst>
      <p:ext uri="{BB962C8B-B14F-4D97-AF65-F5344CB8AC3E}">
        <p14:creationId xmlns:p14="http://schemas.microsoft.com/office/powerpoint/2010/main" val="302325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889" y="1"/>
            <a:ext cx="11076495" cy="1291361"/>
          </a:xfrm>
        </p:spPr>
        <p:txBody>
          <a:bodyPr>
            <a:noAutofit/>
          </a:bodyPr>
          <a:lstStyle/>
          <a:p>
            <a:pPr algn="ctr"/>
            <a:r>
              <a:rPr lang="en-US" b="1" dirty="0">
                <a:solidFill>
                  <a:schemeClr val="bg1">
                    <a:lumMod val="95000"/>
                  </a:schemeClr>
                </a:solidFill>
                <a:latin typeface="Arial" panose="020B0604020202020204" pitchFamily="34" charset="0"/>
                <a:cs typeface="Arial" panose="020B0604020202020204" pitchFamily="34" charset="0"/>
              </a:rPr>
              <a:t>Heart Disease and Stroke Burden</a:t>
            </a:r>
          </a:p>
        </p:txBody>
      </p:sp>
      <p:sp>
        <p:nvSpPr>
          <p:cNvPr id="3" name="Content Placeholder 2"/>
          <p:cNvSpPr>
            <a:spLocks noGrp="1"/>
          </p:cNvSpPr>
          <p:nvPr>
            <p:ph sz="half" idx="1"/>
          </p:nvPr>
        </p:nvSpPr>
        <p:spPr>
          <a:xfrm>
            <a:off x="742655" y="1619881"/>
            <a:ext cx="10778961" cy="3788687"/>
          </a:xfrm>
        </p:spPr>
        <p:txBody>
          <a:bodyPr>
            <a:normAutofit/>
          </a:bodyPr>
          <a:lstStyle/>
          <a:p>
            <a:pPr>
              <a:lnSpc>
                <a:spcPct val="120000"/>
              </a:lnSpc>
              <a:buClr>
                <a:srgbClr val="860037"/>
              </a:buClr>
            </a:pPr>
            <a:r>
              <a:rPr lang="en-US" dirty="0">
                <a:latin typeface="Arial" panose="020B0604020202020204" pitchFamily="34" charset="0"/>
                <a:cs typeface="Arial" panose="020B0604020202020204" pitchFamily="34" charset="0"/>
              </a:rPr>
              <a:t>Cardiovascular disease(CVD) remains the leading cause of death in the US, accounting for </a:t>
            </a:r>
            <a:r>
              <a:rPr lang="en-US" b="1" dirty="0">
                <a:latin typeface="Arial" panose="020B0604020202020204" pitchFamily="34" charset="0"/>
                <a:cs typeface="Arial" panose="020B0604020202020204" pitchFamily="34" charset="0"/>
              </a:rPr>
              <a:t>1 in every 4 deaths</a:t>
            </a:r>
            <a:r>
              <a:rPr lang="en-US" dirty="0">
                <a:latin typeface="Arial" panose="020B0604020202020204" pitchFamily="34" charset="0"/>
                <a:cs typeface="Arial" panose="020B0604020202020204" pitchFamily="34" charset="0"/>
              </a:rPr>
              <a:t>.</a:t>
            </a:r>
            <a:endParaRPr lang="en-US" baseline="30000" dirty="0">
              <a:latin typeface="Arial" panose="020B0604020202020204" pitchFamily="34" charset="0"/>
              <a:cs typeface="Arial" panose="020B0604020202020204" pitchFamily="34" charset="0"/>
            </a:endParaRPr>
          </a:p>
          <a:p>
            <a:pPr>
              <a:lnSpc>
                <a:spcPct val="120000"/>
              </a:lnSpc>
              <a:buClr>
                <a:srgbClr val="860037"/>
              </a:buClr>
            </a:pPr>
            <a:r>
              <a:rPr lang="en-US" dirty="0">
                <a:latin typeface="Arial" panose="020B0604020202020204" pitchFamily="34" charset="0"/>
                <a:cs typeface="Arial" panose="020B0604020202020204" pitchFamily="34" charset="0"/>
              </a:rPr>
              <a:t>CVD is the </a:t>
            </a:r>
            <a:r>
              <a:rPr lang="en-US" b="1" dirty="0">
                <a:latin typeface="Arial" panose="020B0604020202020204" pitchFamily="34" charset="0"/>
                <a:cs typeface="Arial" panose="020B0604020202020204" pitchFamily="34" charset="0"/>
              </a:rPr>
              <a:t>greatest contributor to racial disparities </a:t>
            </a:r>
            <a:r>
              <a:rPr lang="en-US" dirty="0">
                <a:latin typeface="Arial" panose="020B0604020202020204" pitchFamily="34" charset="0"/>
                <a:cs typeface="Arial" panose="020B0604020202020204" pitchFamily="34" charset="0"/>
              </a:rPr>
              <a:t>in life expectancy.</a:t>
            </a:r>
            <a:endParaRPr lang="en-US" dirty="0">
              <a:solidFill>
                <a:srgbClr val="000000"/>
              </a:solidFill>
              <a:latin typeface="Arial" panose="020B0604020202020204" pitchFamily="34" charset="0"/>
              <a:cs typeface="Arial" panose="020B0604020202020204" pitchFamily="34" charset="0"/>
            </a:endParaRPr>
          </a:p>
          <a:p>
            <a:pPr>
              <a:lnSpc>
                <a:spcPct val="120000"/>
              </a:lnSpc>
              <a:buClr>
                <a:srgbClr val="860037"/>
              </a:buClr>
            </a:pPr>
            <a:r>
              <a:rPr lang="en-US" b="0" i="0" u="none" strike="noStrike" baseline="0" dirty="0">
                <a:solidFill>
                  <a:srgbClr val="000000"/>
                </a:solidFill>
                <a:latin typeface="Arial" panose="020B0604020202020204" pitchFamily="34" charset="0"/>
                <a:cs typeface="Arial" panose="020B0604020202020204" pitchFamily="34" charset="0"/>
              </a:rPr>
              <a:t>About </a:t>
            </a:r>
            <a:r>
              <a:rPr lang="en-US" b="1" i="0" u="none" strike="noStrike" baseline="0" dirty="0">
                <a:solidFill>
                  <a:srgbClr val="000000"/>
                </a:solidFill>
                <a:latin typeface="Arial" panose="020B0604020202020204" pitchFamily="34" charset="0"/>
                <a:cs typeface="Arial" panose="020B0604020202020204" pitchFamily="34" charset="0"/>
              </a:rPr>
              <a:t>1 in every 9 health care dollars </a:t>
            </a:r>
            <a:r>
              <a:rPr lang="en-US" b="0" i="0" u="none" strike="noStrike" baseline="0" dirty="0">
                <a:solidFill>
                  <a:srgbClr val="000000"/>
                </a:solidFill>
                <a:latin typeface="Arial" panose="020B0604020202020204" pitchFamily="34" charset="0"/>
                <a:cs typeface="Arial" panose="020B0604020202020204" pitchFamily="34" charset="0"/>
              </a:rPr>
              <a:t>is spent on cardiovascular disease.</a:t>
            </a:r>
          </a:p>
          <a:p>
            <a:pPr>
              <a:buClr>
                <a:srgbClr val="7030A0"/>
              </a:buClr>
            </a:pPr>
            <a:endParaRPr lang="en-US" dirty="0">
              <a:latin typeface="Arial" panose="020B0604020202020204" pitchFamily="34" charset="0"/>
              <a:cs typeface="Arial" panose="020B0604020202020204" pitchFamily="34" charset="0"/>
            </a:endParaRPr>
          </a:p>
          <a:p>
            <a:pPr algn="l"/>
            <a:endParaRPr lang="en-US" sz="1800" b="0" i="0" u="none" strike="noStrike" baseline="0" dirty="0">
              <a:solidFill>
                <a:srgbClr val="000000"/>
              </a:solidFill>
              <a:latin typeface="Calibri" panose="020F0502020204030204" pitchFamily="34" charset="0"/>
            </a:endParaRPr>
          </a:p>
        </p:txBody>
      </p:sp>
      <p:sp>
        <p:nvSpPr>
          <p:cNvPr id="5" name="Content Placeholder 4"/>
          <p:cNvSpPr>
            <a:spLocks noGrp="1"/>
          </p:cNvSpPr>
          <p:nvPr>
            <p:ph sz="half" idx="2"/>
          </p:nvPr>
        </p:nvSpPr>
        <p:spPr>
          <a:xfrm>
            <a:off x="2803808" y="6190819"/>
            <a:ext cx="9457766" cy="811078"/>
          </a:xfrm>
        </p:spPr>
        <p:txBody>
          <a:bodyPr>
            <a:noAutofit/>
          </a:bodyPr>
          <a:lstStyle/>
          <a:p>
            <a:pPr marL="0" indent="0" algn="r">
              <a:lnSpc>
                <a:spcPct val="100000"/>
              </a:lnSpc>
              <a:spcBef>
                <a:spcPts val="0"/>
              </a:spcBef>
              <a:buNone/>
            </a:pPr>
            <a:r>
              <a:rPr lang="en-US" sz="1000" b="0" i="0" u="none" strike="noStrike" baseline="0" dirty="0">
                <a:solidFill>
                  <a:srgbClr val="000000"/>
                </a:solidFill>
                <a:latin typeface="Arial" panose="020B0604020202020204" pitchFamily="34" charset="0"/>
                <a:cs typeface="Arial" panose="020B0604020202020204" pitchFamily="34" charset="0"/>
              </a:rPr>
              <a:t>National Center for Health Statistics. Accessed January 13 and February 21, 2022. </a:t>
            </a:r>
            <a:r>
              <a:rPr lang="en-US" sz="1000" b="0" i="0" u="none" strike="noStrike" baseline="0" dirty="0">
                <a:solidFill>
                  <a:srgbClr val="000000"/>
                </a:solidFill>
                <a:latin typeface="Arial" panose="020B0604020202020204" pitchFamily="34" charset="0"/>
                <a:cs typeface="Arial" panose="020B0604020202020204" pitchFamily="34" charset="0"/>
                <a:hlinkClick r:id="rId3"/>
              </a:rPr>
              <a:t>https://wonder.cdc.gov/mcd-icd10.html</a:t>
            </a:r>
            <a:r>
              <a:rPr lang="en-US" sz="1000" b="0" i="0" u="none" strike="noStrike" baseline="0" dirty="0">
                <a:solidFill>
                  <a:srgbClr val="000000"/>
                </a:solidFill>
                <a:latin typeface="Arial" panose="020B0604020202020204" pitchFamily="34" charset="0"/>
                <a:cs typeface="Arial" panose="020B0604020202020204" pitchFamily="34" charset="0"/>
              </a:rPr>
              <a:t> </a:t>
            </a:r>
          </a:p>
          <a:p>
            <a:pPr marL="0" indent="0" algn="r">
              <a:lnSpc>
                <a:spcPct val="100000"/>
              </a:lnSpc>
              <a:spcBef>
                <a:spcPts val="0"/>
              </a:spcBef>
              <a:buNone/>
            </a:pPr>
            <a:r>
              <a:rPr lang="en-US" sz="1000" b="0" i="0" u="none" strike="noStrike" baseline="0" dirty="0">
                <a:solidFill>
                  <a:srgbClr val="000000"/>
                </a:solidFill>
                <a:latin typeface="Arial" panose="020B0604020202020204" pitchFamily="34" charset="0"/>
                <a:cs typeface="Arial" panose="020B0604020202020204" pitchFamily="34" charset="0"/>
              </a:rPr>
              <a:t>Purnell TS, et al. </a:t>
            </a:r>
            <a:r>
              <a:rPr lang="en-US" sz="1000" b="0" i="1" u="none" strike="noStrike" baseline="0" dirty="0">
                <a:solidFill>
                  <a:srgbClr val="000000"/>
                </a:solidFill>
                <a:latin typeface="Arial" panose="020B0604020202020204" pitchFamily="34" charset="0"/>
                <a:cs typeface="Arial" panose="020B0604020202020204" pitchFamily="34" charset="0"/>
              </a:rPr>
              <a:t>Health Aff (Millwood)</a:t>
            </a:r>
            <a:r>
              <a:rPr lang="en-US" sz="1000" b="0" u="none" strike="noStrike" baseline="0" dirty="0">
                <a:solidFill>
                  <a:srgbClr val="000000"/>
                </a:solidFill>
                <a:latin typeface="Arial" panose="020B0604020202020204" pitchFamily="34" charset="0"/>
                <a:cs typeface="Arial" panose="020B0604020202020204" pitchFamily="34" charset="0"/>
              </a:rPr>
              <a:t>. </a:t>
            </a:r>
            <a:r>
              <a:rPr lang="en-US" sz="1000" b="0" i="0" u="none" strike="noStrike" baseline="0" dirty="0">
                <a:solidFill>
                  <a:srgbClr val="000000"/>
                </a:solidFill>
                <a:latin typeface="Arial" panose="020B0604020202020204" pitchFamily="34" charset="0"/>
                <a:cs typeface="Arial" panose="020B0604020202020204" pitchFamily="34" charset="0"/>
              </a:rPr>
              <a:t>2016;35(8):1410-5.</a:t>
            </a:r>
          </a:p>
          <a:p>
            <a:pPr marL="0" indent="0" algn="r">
              <a:lnSpc>
                <a:spcPct val="100000"/>
              </a:lnSpc>
              <a:spcBef>
                <a:spcPts val="0"/>
              </a:spcBef>
              <a:buNone/>
            </a:pPr>
            <a:r>
              <a:rPr lang="en-US" sz="1000" b="0" i="0" u="none" strike="noStrike" baseline="0" dirty="0">
                <a:solidFill>
                  <a:srgbClr val="000000"/>
                </a:solidFill>
                <a:latin typeface="Arial" panose="020B0604020202020204" pitchFamily="34" charset="0"/>
                <a:cs typeface="Arial" panose="020B0604020202020204" pitchFamily="34" charset="0"/>
              </a:rPr>
              <a:t>Agency for Healthcare Research and Quality. Medical Expenditure Panel Survey (MEPS). Accessed April 8, 2021. </a:t>
            </a:r>
            <a:r>
              <a:rPr lang="en-US" sz="1000" b="0" i="0" u="none" strike="noStrike" baseline="0" dirty="0">
                <a:solidFill>
                  <a:srgbClr val="000000"/>
                </a:solidFill>
                <a:latin typeface="Arial" panose="020B0604020202020204" pitchFamily="34" charset="0"/>
                <a:cs typeface="Arial" panose="020B0604020202020204" pitchFamily="34" charset="0"/>
                <a:hlinkClick r:id="rId4"/>
              </a:rPr>
              <a:t>https://meps.ahrq.gov/mepsweb/data_stats/MEPS_topics.jsp?topicid=32Z-1</a:t>
            </a:r>
            <a:r>
              <a:rPr lang="en-US" sz="1000" b="0" i="0" u="none" strike="noStrike" baseline="0" dirty="0">
                <a:solidFill>
                  <a:srgbClr val="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70575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642-0967-4032-8648-A06F13E45CAF}"/>
              </a:ext>
            </a:extLst>
          </p:cNvPr>
          <p:cNvSpPr>
            <a:spLocks noGrp="1"/>
          </p:cNvSpPr>
          <p:nvPr>
            <p:ph type="title"/>
          </p:nvPr>
        </p:nvSpPr>
        <p:spPr>
          <a:xfrm>
            <a:off x="890753" y="0"/>
            <a:ext cx="10410494" cy="1308737"/>
          </a:xfrm>
        </p:spPr>
        <p:txBody>
          <a:bodyPr anchor="ctr">
            <a:noAutofit/>
          </a:bodyPr>
          <a:lstStyle/>
          <a:p>
            <a:pPr algn="ctr"/>
            <a:r>
              <a:rPr lang="en-US" sz="3200" b="1" dirty="0"/>
              <a:t>Number of Cardiac Rehabilitation Centers per 100,000 US Adults Aged 18 or older, by County, 2018</a:t>
            </a:r>
          </a:p>
        </p:txBody>
      </p:sp>
      <p:sp>
        <p:nvSpPr>
          <p:cNvPr id="3" name="Content Placeholder 2">
            <a:extLst>
              <a:ext uri="{FF2B5EF4-FFF2-40B4-BE49-F238E27FC236}">
                <a16:creationId xmlns:a16="http://schemas.microsoft.com/office/drawing/2014/main" id="{D0AAFC00-91B4-4343-B5DF-3D34404D2FB4}"/>
              </a:ext>
            </a:extLst>
          </p:cNvPr>
          <p:cNvSpPr>
            <a:spLocks noGrp="1"/>
          </p:cNvSpPr>
          <p:nvPr>
            <p:ph idx="1"/>
          </p:nvPr>
        </p:nvSpPr>
        <p:spPr>
          <a:xfrm>
            <a:off x="1068732" y="2542165"/>
            <a:ext cx="3119540" cy="2232837"/>
          </a:xfrm>
          <a:solidFill>
            <a:srgbClr val="FFE1E1"/>
          </a:solidFill>
          <a:ln w="28575">
            <a:solidFill>
              <a:srgbClr val="860037"/>
            </a:solidFill>
          </a:ln>
        </p:spPr>
        <p:txBody>
          <a:bodyPr/>
          <a:lstStyle/>
          <a:p>
            <a:pPr marL="0" indent="0" algn="ctr">
              <a:buNone/>
            </a:pPr>
            <a:endParaRPr lang="en-US" sz="2000" b="1" dirty="0"/>
          </a:p>
          <a:p>
            <a:pPr marL="0" indent="0" algn="ctr">
              <a:buNone/>
            </a:pPr>
            <a:r>
              <a:rPr lang="en-US" sz="2000" b="1" dirty="0"/>
              <a:t>If every CR program in the US was filled to capacity, plus 10%, we could only serve ~45% of eligible patients.</a:t>
            </a:r>
          </a:p>
          <a:p>
            <a:pPr marL="0" indent="0" algn="ctr">
              <a:buNone/>
            </a:pPr>
            <a:endParaRPr lang="en-US" sz="2000" dirty="0"/>
          </a:p>
          <a:p>
            <a:pPr marL="0" indent="0" algn="ctr">
              <a:buNone/>
            </a:pPr>
            <a:endParaRPr lang="en-US" sz="2000" dirty="0"/>
          </a:p>
          <a:p>
            <a:pPr marL="0" indent="0">
              <a:buNone/>
            </a:pPr>
            <a:endParaRPr lang="en-US" dirty="0"/>
          </a:p>
          <a:p>
            <a:pPr marL="0" indent="0">
              <a:buNone/>
            </a:pPr>
            <a:endParaRPr lang="en-US" dirty="0"/>
          </a:p>
        </p:txBody>
      </p:sp>
      <p:sp>
        <p:nvSpPr>
          <p:cNvPr id="9" name="Rectangle 8">
            <a:extLst>
              <a:ext uri="{FF2B5EF4-FFF2-40B4-BE49-F238E27FC236}">
                <a16:creationId xmlns:a16="http://schemas.microsoft.com/office/drawing/2014/main" id="{087A0244-9A98-427A-9967-9C19624C04AB}"/>
              </a:ext>
            </a:extLst>
          </p:cNvPr>
          <p:cNvSpPr/>
          <p:nvPr/>
        </p:nvSpPr>
        <p:spPr>
          <a:xfrm>
            <a:off x="8123292" y="6457890"/>
            <a:ext cx="4093399" cy="400110"/>
          </a:xfrm>
          <a:prstGeom prst="rect">
            <a:avLst/>
          </a:prstGeom>
        </p:spPr>
        <p:txBody>
          <a:bodyPr wrap="square">
            <a:spAutoFit/>
          </a:bodyPr>
          <a:lstStyle/>
          <a:p>
            <a:pPr algn="r"/>
            <a:r>
              <a:rPr lang="en-US" sz="1000" dirty="0">
                <a:latin typeface="Arial" panose="020B0604020202020204" pitchFamily="34" charset="0"/>
                <a:cs typeface="Arial" panose="020B0604020202020204" pitchFamily="34" charset="0"/>
              </a:rPr>
              <a:t>Pack QR, et al. </a:t>
            </a:r>
            <a:r>
              <a:rPr lang="en-US" sz="1000" i="1" dirty="0">
                <a:latin typeface="Arial" panose="020B0604020202020204" pitchFamily="34" charset="0"/>
                <a:cs typeface="Arial" panose="020B0604020202020204" pitchFamily="34" charset="0"/>
              </a:rPr>
              <a:t>J Cardiopulm Rehabil Prev</a:t>
            </a:r>
            <a:r>
              <a:rPr lang="en-US" sz="1000" dirty="0">
                <a:latin typeface="Arial" panose="020B0604020202020204" pitchFamily="34" charset="0"/>
                <a:cs typeface="Arial" panose="020B0604020202020204" pitchFamily="34" charset="0"/>
              </a:rPr>
              <a:t>. 2014;34(5):318-26.</a:t>
            </a:r>
          </a:p>
          <a:p>
            <a:pPr algn="r"/>
            <a:r>
              <a:rPr lang="en-US" sz="1000" dirty="0">
                <a:solidFill>
                  <a:srgbClr val="000000"/>
                </a:solidFill>
                <a:latin typeface="Arial" panose="020B0604020202020204" pitchFamily="34" charset="0"/>
                <a:cs typeface="Arial" panose="020B0604020202020204" pitchFamily="34" charset="0"/>
              </a:rPr>
              <a:t>Wall HK, et al. </a:t>
            </a:r>
            <a:r>
              <a:rPr lang="en-US" sz="1000" i="1" dirty="0">
                <a:solidFill>
                  <a:srgbClr val="000000"/>
                </a:solidFill>
                <a:latin typeface="Arial" panose="020B0604020202020204" pitchFamily="34" charset="0"/>
                <a:cs typeface="Arial" panose="020B0604020202020204" pitchFamily="34" charset="0"/>
              </a:rPr>
              <a:t>J Cardiopulm Rehabil Prev</a:t>
            </a:r>
            <a:r>
              <a:rPr lang="en-US" sz="1000" dirty="0">
                <a:solidFill>
                  <a:srgbClr val="000000"/>
                </a:solidFill>
                <a:latin typeface="Arial" panose="020B0604020202020204" pitchFamily="34" charset="0"/>
                <a:cs typeface="Arial" panose="020B0604020202020204" pitchFamily="34" charset="0"/>
              </a:rPr>
              <a:t>. 2020;40(5):290-293.</a:t>
            </a:r>
            <a:endParaRPr lang="en-US" sz="1000" dirty="0">
              <a:latin typeface="Arial" panose="020B0604020202020204" pitchFamily="34" charset="0"/>
              <a:cs typeface="Arial" panose="020B0604020202020204" pitchFamily="34" charset="0"/>
            </a:endParaRPr>
          </a:p>
        </p:txBody>
      </p:sp>
      <p:pic>
        <p:nvPicPr>
          <p:cNvPr id="11" name="Picture 10" descr="Map of United States showing number of Cardiac Rehabilitation Centers per 100,000 US Adults aged 18 or older, by County, 2018">
            <a:extLst>
              <a:ext uri="{FF2B5EF4-FFF2-40B4-BE49-F238E27FC236}">
                <a16:creationId xmlns:a16="http://schemas.microsoft.com/office/drawing/2014/main" id="{65C02035-846E-43E3-B05F-3764D5358F0D}"/>
              </a:ext>
            </a:extLst>
          </p:cNvPr>
          <p:cNvPicPr>
            <a:picLocks noChangeAspect="1"/>
          </p:cNvPicPr>
          <p:nvPr/>
        </p:nvPicPr>
        <p:blipFill rotWithShape="1">
          <a:blip r:embed="rId3"/>
          <a:srcRect t="3436"/>
          <a:stretch/>
        </p:blipFill>
        <p:spPr>
          <a:xfrm>
            <a:off x="4758358" y="1446790"/>
            <a:ext cx="6729869" cy="4812355"/>
          </a:xfrm>
          <a:prstGeom prst="rect">
            <a:avLst/>
          </a:prstGeom>
        </p:spPr>
      </p:pic>
      <p:sp>
        <p:nvSpPr>
          <p:cNvPr id="12" name="Rectangle 11" descr="blank box">
            <a:extLst>
              <a:ext uri="{FF2B5EF4-FFF2-40B4-BE49-F238E27FC236}">
                <a16:creationId xmlns:a16="http://schemas.microsoft.com/office/drawing/2014/main" id="{8EF484A9-9EDB-4E6C-BDBE-B74849E7C3B8}"/>
              </a:ext>
            </a:extLst>
          </p:cNvPr>
          <p:cNvSpPr/>
          <p:nvPr/>
        </p:nvSpPr>
        <p:spPr>
          <a:xfrm>
            <a:off x="4748076" y="1415841"/>
            <a:ext cx="282961" cy="457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descr="blank box">
            <a:extLst>
              <a:ext uri="{FF2B5EF4-FFF2-40B4-BE49-F238E27FC236}">
                <a16:creationId xmlns:a16="http://schemas.microsoft.com/office/drawing/2014/main" id="{AA281595-DF96-4255-AA73-71C7CC786986}"/>
              </a:ext>
            </a:extLst>
          </p:cNvPr>
          <p:cNvSpPr/>
          <p:nvPr/>
        </p:nvSpPr>
        <p:spPr>
          <a:xfrm>
            <a:off x="6096000" y="1395286"/>
            <a:ext cx="4661627" cy="103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descr="blank box">
            <a:extLst>
              <a:ext uri="{FF2B5EF4-FFF2-40B4-BE49-F238E27FC236}">
                <a16:creationId xmlns:a16="http://schemas.microsoft.com/office/drawing/2014/main" id="{6BCE6DA3-9D6D-4461-801D-371C83368610}"/>
              </a:ext>
            </a:extLst>
          </p:cNvPr>
          <p:cNvSpPr/>
          <p:nvPr/>
        </p:nvSpPr>
        <p:spPr>
          <a:xfrm>
            <a:off x="7160964" y="1415841"/>
            <a:ext cx="3749063" cy="302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2024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E7B9F8-9C23-4D9E-8579-A32702D0E242}"/>
              </a:ext>
            </a:extLst>
          </p:cNvPr>
          <p:cNvSpPr>
            <a:spLocks noGrp="1"/>
          </p:cNvSpPr>
          <p:nvPr>
            <p:ph type="title"/>
          </p:nvPr>
        </p:nvSpPr>
        <p:spPr/>
        <p:txBody>
          <a:bodyPr>
            <a:normAutofit/>
          </a:bodyPr>
          <a:lstStyle/>
          <a:p>
            <a:r>
              <a:rPr lang="en-US" b="1" dirty="0"/>
              <a:t>CR and the COVID-19 Pandemic</a:t>
            </a:r>
          </a:p>
        </p:txBody>
      </p:sp>
      <p:pic>
        <p:nvPicPr>
          <p:cNvPr id="5" name="Picture 4" descr="CR and the COVID-19 Pandemic">
            <a:extLst>
              <a:ext uri="{FF2B5EF4-FFF2-40B4-BE49-F238E27FC236}">
                <a16:creationId xmlns:a16="http://schemas.microsoft.com/office/drawing/2014/main" id="{41FEC74E-8398-4DE9-BCC4-FC82F83B036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737" b="5126"/>
          <a:stretch/>
        </p:blipFill>
        <p:spPr>
          <a:xfrm>
            <a:off x="180941" y="1345475"/>
            <a:ext cx="7082153" cy="5405956"/>
          </a:xfrm>
          <a:prstGeom prst="rect">
            <a:avLst/>
          </a:prstGeom>
        </p:spPr>
      </p:pic>
      <p:sp>
        <p:nvSpPr>
          <p:cNvPr id="2" name="Content Placeholder 1">
            <a:extLst>
              <a:ext uri="{FF2B5EF4-FFF2-40B4-BE49-F238E27FC236}">
                <a16:creationId xmlns:a16="http://schemas.microsoft.com/office/drawing/2014/main" id="{22A73A40-292C-41EC-BAF6-074F7BD4C1AF}"/>
              </a:ext>
            </a:extLst>
          </p:cNvPr>
          <p:cNvSpPr>
            <a:spLocks noGrp="1"/>
          </p:cNvSpPr>
          <p:nvPr>
            <p:ph idx="1"/>
          </p:nvPr>
        </p:nvSpPr>
        <p:spPr>
          <a:xfrm>
            <a:off x="7485018" y="1812560"/>
            <a:ext cx="4526040" cy="1962903"/>
          </a:xfrm>
        </p:spPr>
        <p:txBody>
          <a:bodyPr>
            <a:normAutofit/>
          </a:bodyPr>
          <a:lstStyle/>
          <a:p>
            <a:r>
              <a:rPr lang="en-US" sz="2400" dirty="0">
                <a:latin typeface="Arial" panose="020B0604020202020204" pitchFamily="34" charset="0"/>
                <a:cs typeface="Arial" panose="020B0604020202020204" pitchFamily="34" charset="0"/>
              </a:rPr>
              <a:t>220 CR facilities closed between 2019 and 2021</a:t>
            </a:r>
          </a:p>
          <a:p>
            <a:r>
              <a:rPr lang="en-US" sz="2400" dirty="0">
                <a:latin typeface="Arial" panose="020B0604020202020204" pitchFamily="34" charset="0"/>
                <a:cs typeface="Arial" panose="020B0604020202020204" pitchFamily="34" charset="0"/>
              </a:rPr>
              <a:t>CR participation declined after the onset of the pandemic with incomplete recovery </a:t>
            </a:r>
          </a:p>
          <a:p>
            <a:endParaRPr lang="en-US" dirty="0"/>
          </a:p>
        </p:txBody>
      </p:sp>
      <p:pic>
        <p:nvPicPr>
          <p:cNvPr id="12" name="Picture 11" descr="Legend shows the blue dotted line represents January 2019-February 2020&#10;Solid blue line represents March 2020-December 2021">
            <a:extLst>
              <a:ext uri="{FF2B5EF4-FFF2-40B4-BE49-F238E27FC236}">
                <a16:creationId xmlns:a16="http://schemas.microsoft.com/office/drawing/2014/main" id="{4D8A2627-0425-4668-88A9-7487BAED72B6}"/>
              </a:ext>
            </a:extLst>
          </p:cNvPr>
          <p:cNvPicPr>
            <a:picLocks noChangeAspect="1"/>
          </p:cNvPicPr>
          <p:nvPr/>
        </p:nvPicPr>
        <p:blipFill>
          <a:blip r:embed="rId4"/>
          <a:stretch>
            <a:fillRect/>
          </a:stretch>
        </p:blipFill>
        <p:spPr>
          <a:xfrm>
            <a:off x="7337152" y="4718808"/>
            <a:ext cx="2279288" cy="407700"/>
          </a:xfrm>
          <a:prstGeom prst="rect">
            <a:avLst/>
          </a:prstGeom>
        </p:spPr>
      </p:pic>
      <p:pic>
        <p:nvPicPr>
          <p:cNvPr id="10" name="Picture 9" descr="Legend shows the orange dotted link represents January 2019-February 2020&#10;Orange solid line represents March 2020-December 2021">
            <a:extLst>
              <a:ext uri="{FF2B5EF4-FFF2-40B4-BE49-F238E27FC236}">
                <a16:creationId xmlns:a16="http://schemas.microsoft.com/office/drawing/2014/main" id="{C699A2B9-D7B6-4339-8E52-8A68206E8B8F}"/>
              </a:ext>
            </a:extLst>
          </p:cNvPr>
          <p:cNvPicPr>
            <a:picLocks noChangeAspect="1"/>
          </p:cNvPicPr>
          <p:nvPr/>
        </p:nvPicPr>
        <p:blipFill>
          <a:blip r:embed="rId5"/>
          <a:stretch>
            <a:fillRect/>
          </a:stretch>
        </p:blipFill>
        <p:spPr>
          <a:xfrm>
            <a:off x="7293430" y="5249226"/>
            <a:ext cx="2363642" cy="447710"/>
          </a:xfrm>
          <a:prstGeom prst="rect">
            <a:avLst/>
          </a:prstGeom>
        </p:spPr>
      </p:pic>
      <p:sp>
        <p:nvSpPr>
          <p:cNvPr id="6" name="Rectangle 5" descr="Legend box">
            <a:extLst>
              <a:ext uri="{FF2B5EF4-FFF2-40B4-BE49-F238E27FC236}">
                <a16:creationId xmlns:a16="http://schemas.microsoft.com/office/drawing/2014/main" id="{2940D457-BCD7-45E8-A83B-2EAA201D4EF5}"/>
              </a:ext>
            </a:extLst>
          </p:cNvPr>
          <p:cNvSpPr/>
          <p:nvPr/>
        </p:nvSpPr>
        <p:spPr>
          <a:xfrm>
            <a:off x="7293430" y="4611189"/>
            <a:ext cx="2477587" cy="11887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01A0130-C429-4244-A90E-FBD22299615D}"/>
              </a:ext>
            </a:extLst>
          </p:cNvPr>
          <p:cNvSpPr txBox="1"/>
          <p:nvPr/>
        </p:nvSpPr>
        <p:spPr>
          <a:xfrm>
            <a:off x="7554592" y="6628320"/>
            <a:ext cx="4706982" cy="246221"/>
          </a:xfrm>
          <a:prstGeom prst="rect">
            <a:avLst/>
          </a:prstGeom>
          <a:noFill/>
        </p:spPr>
        <p:txBody>
          <a:bodyPr wrap="square" rtlCol="0">
            <a:spAutoFit/>
          </a:bodyPr>
          <a:lstStyle/>
          <a:p>
            <a:pPr algn="r"/>
            <a:r>
              <a:rPr lang="en-US" sz="1000" b="0" i="0" dirty="0">
                <a:solidFill>
                  <a:srgbClr val="212121"/>
                </a:solidFill>
                <a:effectLst/>
                <a:latin typeface="Arial" panose="020B0604020202020204" pitchFamily="34" charset="0"/>
                <a:cs typeface="Arial" panose="020B0604020202020204" pitchFamily="34" charset="0"/>
              </a:rPr>
              <a:t>Varghese MS, et al. </a:t>
            </a:r>
            <a:r>
              <a:rPr lang="en-US" sz="1000" b="0" i="1" dirty="0">
                <a:solidFill>
                  <a:srgbClr val="212121"/>
                </a:solidFill>
                <a:effectLst/>
                <a:latin typeface="Arial" panose="020B0604020202020204" pitchFamily="34" charset="0"/>
                <a:cs typeface="Arial" panose="020B0604020202020204" pitchFamily="34" charset="0"/>
              </a:rPr>
              <a:t>Circ Cardiovasc Qual Outcomes</a:t>
            </a:r>
            <a:r>
              <a:rPr lang="en-US" sz="1000" b="0" i="0" dirty="0">
                <a:solidFill>
                  <a:srgbClr val="212121"/>
                </a:solidFill>
                <a:effectLst/>
                <a:latin typeface="Arial" panose="020B0604020202020204" pitchFamily="34" charset="0"/>
                <a:cs typeface="Arial" panose="020B0604020202020204" pitchFamily="34" charset="0"/>
              </a:rPr>
              <a:t>. 2022;15(12):e009618. </a:t>
            </a:r>
            <a:endParaRPr lang="en-US" sz="1000" dirty="0"/>
          </a:p>
        </p:txBody>
      </p:sp>
    </p:spTree>
    <p:extLst>
      <p:ext uri="{BB962C8B-B14F-4D97-AF65-F5344CB8AC3E}">
        <p14:creationId xmlns:p14="http://schemas.microsoft.com/office/powerpoint/2010/main" val="715440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0"/>
            <a:ext cx="7886700" cy="1325563"/>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Barriers to CR Referral</a:t>
            </a:r>
            <a:endParaRPr lang="en-US" b="1" i="1" dirty="0">
              <a:solidFill>
                <a:schemeClr val="bg1"/>
              </a:solidFill>
              <a:latin typeface="Arial" panose="020B0604020202020204" pitchFamily="34" charset="0"/>
              <a:cs typeface="Arial" panose="020B0604020202020204" pitchFamily="34" charset="0"/>
            </a:endParaRPr>
          </a:p>
        </p:txBody>
      </p:sp>
      <p:sp>
        <p:nvSpPr>
          <p:cNvPr id="5" name="Content Placeholder 2"/>
          <p:cNvSpPr txBox="1">
            <a:spLocks noGrp="1"/>
          </p:cNvSpPr>
          <p:nvPr>
            <p:ph idx="1"/>
          </p:nvPr>
        </p:nvSpPr>
        <p:spPr>
          <a:xfrm>
            <a:off x="1151709" y="1521269"/>
            <a:ext cx="6758578" cy="4351337"/>
          </a:xfrm>
        </p:spPr>
        <p:txBody>
          <a:bodyPr>
            <a:normAutofit/>
          </a:bodyPr>
          <a:lstStyle/>
          <a:p>
            <a:pPr marL="340284" lvl="1" indent="-340284">
              <a:spcBef>
                <a:spcPts val="700"/>
              </a:spcBef>
            </a:pPr>
            <a:r>
              <a:rPr lang="en-US" sz="3200" dirty="0">
                <a:latin typeface="Arial" panose="020B0604020202020204" pitchFamily="34" charset="0"/>
                <a:cs typeface="Arial" panose="020B0604020202020204" pitchFamily="34" charset="0"/>
              </a:rPr>
              <a:t>Lack of awareness</a:t>
            </a:r>
          </a:p>
          <a:p>
            <a:pPr marL="340284" lvl="1" indent="-340284">
              <a:spcBef>
                <a:spcPts val="700"/>
              </a:spcBef>
            </a:pPr>
            <a:r>
              <a:rPr lang="en-US" sz="3200" dirty="0">
                <a:latin typeface="Arial" panose="020B0604020202020204" pitchFamily="34" charset="0"/>
                <a:cs typeface="Arial" panose="020B0604020202020204" pitchFamily="34" charset="0"/>
              </a:rPr>
              <a:t>No clear, consistent signal to patients and families</a:t>
            </a:r>
          </a:p>
          <a:p>
            <a:pPr marL="340284" lvl="1" indent="-340284">
              <a:spcBef>
                <a:spcPts val="700"/>
              </a:spcBef>
            </a:pPr>
            <a:r>
              <a:rPr lang="en-US" sz="3200" dirty="0">
                <a:latin typeface="Arial" panose="020B0604020202020204" pitchFamily="34" charset="0"/>
                <a:cs typeface="Arial" panose="020B0604020202020204" pitchFamily="34" charset="0"/>
              </a:rPr>
              <a:t>CR program is not available or integrated into cardiovascular services and workflows</a:t>
            </a:r>
          </a:p>
          <a:p>
            <a:pPr marL="340284" lvl="1" indent="-340284">
              <a:spcBef>
                <a:spcPts val="700"/>
              </a:spcBef>
            </a:pPr>
            <a:r>
              <a:rPr lang="en-US" sz="3200" dirty="0">
                <a:latin typeface="Arial" panose="020B0604020202020204" pitchFamily="34" charset="0"/>
                <a:cs typeface="Arial" panose="020B0604020202020204" pitchFamily="34" charset="0"/>
              </a:rPr>
              <a:t>No automated electronic referral process</a:t>
            </a:r>
          </a:p>
          <a:p>
            <a:pPr marL="914400" lvl="2" indent="-457200">
              <a:spcBef>
                <a:spcPts val="700"/>
              </a:spcBef>
              <a:buFont typeface="Courier New" panose="02070309020205020404" pitchFamily="49" charset="0"/>
              <a:buChar char="o"/>
            </a:pPr>
            <a:r>
              <a:rPr lang="en-US" sz="2800" dirty="0">
                <a:latin typeface="Arial" panose="020B0604020202020204" pitchFamily="34" charset="0"/>
                <a:cs typeface="Arial" panose="020B0604020202020204" pitchFamily="34" charset="0"/>
              </a:rPr>
              <a:t>“Opt-out” hospital discharge orders</a:t>
            </a:r>
            <a:endParaRPr lang="en-US" sz="2800" baseline="30000" dirty="0">
              <a:latin typeface="Arial" panose="020B0604020202020204" pitchFamily="34" charset="0"/>
              <a:cs typeface="Arial" panose="020B0604020202020204" pitchFamily="34" charset="0"/>
            </a:endParaRPr>
          </a:p>
          <a:p>
            <a:pPr marL="1254684" lvl="3" indent="-340284">
              <a:spcBef>
                <a:spcPts val="700"/>
              </a:spcBef>
            </a:pPr>
            <a:endParaRPr lang="en-US" sz="2600" baseline="30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F3C7557-1FEC-F577-4E1F-58E9AFC80D37}"/>
              </a:ext>
            </a:extLst>
          </p:cNvPr>
          <p:cNvSpPr txBox="1"/>
          <p:nvPr/>
        </p:nvSpPr>
        <p:spPr>
          <a:xfrm>
            <a:off x="7822095" y="1797301"/>
            <a:ext cx="3218195" cy="3539430"/>
          </a:xfrm>
          <a:prstGeom prst="rect">
            <a:avLst/>
          </a:prstGeom>
          <a:solidFill>
            <a:srgbClr val="EEDFDC"/>
          </a:solidFill>
          <a:ln w="38100">
            <a:solidFill>
              <a:srgbClr val="860037"/>
            </a:solidFill>
          </a:ln>
        </p:spPr>
        <p:txBody>
          <a:bodyPr wrap="square" rtlCol="0">
            <a:spAutoFit/>
          </a:bodyPr>
          <a:lstStyle/>
          <a:p>
            <a:pPr algn="ct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Studies have shown the strength of a physician’s endorsement can greatly influence patient enrollment in </a:t>
            </a:r>
            <a:r>
              <a:rPr lang="en-US" sz="2800" b="1" dirty="0">
                <a:solidFill>
                  <a:srgbClr val="000000"/>
                </a:solidFill>
                <a:latin typeface="Arial" panose="020B0604020202020204" pitchFamily="34" charset="0"/>
                <a:cs typeface="Arial" panose="020B0604020202020204" pitchFamily="34" charset="0"/>
              </a:rPr>
              <a:t>C</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t>
            </a:r>
            <a:endParaRPr kumimoji="0" lang="en-US" sz="2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0A870B84-B2A4-4CCF-BA37-7EBEC9507E63}"/>
              </a:ext>
            </a:extLst>
          </p:cNvPr>
          <p:cNvSpPr txBox="1"/>
          <p:nvPr/>
        </p:nvSpPr>
        <p:spPr>
          <a:xfrm>
            <a:off x="2901857" y="6484652"/>
            <a:ext cx="9363075" cy="553998"/>
          </a:xfrm>
          <a:prstGeom prst="rect">
            <a:avLst/>
          </a:prstGeom>
          <a:noFill/>
        </p:spPr>
        <p:txBody>
          <a:bodyPr wrap="square">
            <a:spAutoFit/>
          </a:bodyPr>
          <a:lstStyle/>
          <a:p>
            <a:pPr algn="r"/>
            <a:r>
              <a:rPr lang="en-US" sz="1000" dirty="0">
                <a:latin typeface="Arial" panose="020B0604020202020204" pitchFamily="34" charset="0"/>
                <a:cs typeface="Arial" panose="020B0604020202020204" pitchFamily="34" charset="0"/>
              </a:rPr>
              <a:t>Ghisi GL, et al. </a:t>
            </a:r>
            <a:r>
              <a:rPr lang="en-US" sz="1000" i="1" dirty="0">
                <a:latin typeface="Arial" panose="020B0604020202020204" pitchFamily="34" charset="0"/>
                <a:cs typeface="Arial" panose="020B0604020202020204" pitchFamily="34" charset="0"/>
              </a:rPr>
              <a:t>Clin Cardiol</a:t>
            </a:r>
            <a:r>
              <a:rPr lang="en-US" sz="1000" dirty="0">
                <a:latin typeface="Arial" panose="020B0604020202020204" pitchFamily="34" charset="0"/>
                <a:cs typeface="Arial" panose="020B0604020202020204" pitchFamily="34" charset="0"/>
              </a:rPr>
              <a:t>. 2013;36(6):323-335.</a:t>
            </a:r>
          </a:p>
          <a:p>
            <a:pPr algn="r"/>
            <a:r>
              <a:rPr lang="en-US" sz="1000" dirty="0">
                <a:latin typeface="Arial" panose="020B0604020202020204" pitchFamily="34" charset="0"/>
                <a:cs typeface="Arial" panose="020B0604020202020204" pitchFamily="34" charset="0"/>
              </a:rPr>
              <a:t>Ades PA, et al. </a:t>
            </a:r>
            <a:r>
              <a:rPr lang="en-US" sz="1000" i="1" dirty="0">
                <a:latin typeface="Arial" panose="020B0604020202020204" pitchFamily="34" charset="0"/>
                <a:cs typeface="Arial" panose="020B0604020202020204" pitchFamily="34" charset="0"/>
              </a:rPr>
              <a:t>Mayo Clin Proc</a:t>
            </a:r>
            <a:r>
              <a:rPr lang="en-US" sz="1000" dirty="0">
                <a:latin typeface="Arial" panose="020B0604020202020204" pitchFamily="34" charset="0"/>
                <a:cs typeface="Arial" panose="020B0604020202020204" pitchFamily="34" charset="0"/>
              </a:rPr>
              <a:t>. 2017;92(2):234-242.</a:t>
            </a:r>
          </a:p>
          <a:p>
            <a:pPr algn="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3579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descr="red title box">
            <a:extLst>
              <a:ext uri="{FF2B5EF4-FFF2-40B4-BE49-F238E27FC236}">
                <a16:creationId xmlns:a16="http://schemas.microsoft.com/office/drawing/2014/main" id="{2C230C70-A8E1-4730-8096-13DFDBBF0AE9}"/>
              </a:ext>
            </a:extLst>
          </p:cNvPr>
          <p:cNvSpPr txBox="1">
            <a:spLocks/>
          </p:cNvSpPr>
          <p:nvPr/>
        </p:nvSpPr>
        <p:spPr>
          <a:xfrm>
            <a:off x="361406" y="18217"/>
            <a:ext cx="1146918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bg1"/>
                </a:solidFill>
                <a:latin typeface="Arial" charset="0"/>
                <a:ea typeface="Arial" charset="0"/>
                <a:cs typeface="Arial" charset="0"/>
              </a:defRPr>
            </a:lvl1pPr>
          </a:lstStyle>
          <a:p>
            <a:endParaRPr lang="en-US" sz="4000" b="1" dirty="0"/>
          </a:p>
        </p:txBody>
      </p:sp>
      <p:sp>
        <p:nvSpPr>
          <p:cNvPr id="9" name="Title 8">
            <a:extLst>
              <a:ext uri="{FF2B5EF4-FFF2-40B4-BE49-F238E27FC236}">
                <a16:creationId xmlns:a16="http://schemas.microsoft.com/office/drawing/2014/main" id="{DF28581A-328E-8FDE-0F74-A4FDC11957AC}"/>
              </a:ext>
            </a:extLst>
          </p:cNvPr>
          <p:cNvSpPr>
            <a:spLocks noGrp="1"/>
          </p:cNvSpPr>
          <p:nvPr>
            <p:ph type="title"/>
          </p:nvPr>
        </p:nvSpPr>
        <p:spPr>
          <a:xfrm>
            <a:off x="838199" y="15927"/>
            <a:ext cx="10515600" cy="1316736"/>
          </a:xfrm>
        </p:spPr>
        <p:txBody>
          <a:bodyPr/>
          <a:lstStyle/>
          <a:p>
            <a:r>
              <a:rPr lang="en-US" dirty="0"/>
              <a:t>Inadequate and Disparate CR Referrals</a:t>
            </a:r>
          </a:p>
        </p:txBody>
      </p:sp>
      <p:sp>
        <p:nvSpPr>
          <p:cNvPr id="11" name="Content Placeholder 10">
            <a:extLst>
              <a:ext uri="{FF2B5EF4-FFF2-40B4-BE49-F238E27FC236}">
                <a16:creationId xmlns:a16="http://schemas.microsoft.com/office/drawing/2014/main" id="{B504D29B-2AD0-B799-7B7C-CE96A97C5496}"/>
              </a:ext>
            </a:extLst>
          </p:cNvPr>
          <p:cNvSpPr>
            <a:spLocks noGrp="1"/>
          </p:cNvSpPr>
          <p:nvPr>
            <p:ph idx="1"/>
          </p:nvPr>
        </p:nvSpPr>
        <p:spPr>
          <a:xfrm>
            <a:off x="838200" y="1623745"/>
            <a:ext cx="6172200" cy="4087368"/>
          </a:xfrm>
        </p:spPr>
        <p:txBody>
          <a:bodyPr>
            <a:normAutofit/>
          </a:bodyPr>
          <a:lstStyle/>
          <a:p>
            <a:pPr marL="0" lvl="1" indent="0">
              <a:spcBef>
                <a:spcPts val="0"/>
              </a:spcBef>
              <a:spcAft>
                <a:spcPts val="600"/>
              </a:spcAft>
              <a:buNone/>
            </a:pPr>
            <a:r>
              <a:rPr lang="en-US" sz="3200" dirty="0">
                <a:latin typeface="Arial" panose="020B0604020202020204" pitchFamily="34" charset="0"/>
                <a:cs typeface="Arial" panose="020B0604020202020204" pitchFamily="34" charset="0"/>
              </a:rPr>
              <a:t>Referral to CR varies by:</a:t>
            </a:r>
          </a:p>
          <a:p>
            <a:pPr marL="457200" lvl="1" indent="-457200">
              <a:spcBef>
                <a:spcPts val="0"/>
              </a:spcBef>
              <a:spcAft>
                <a:spcPts val="600"/>
              </a:spcAft>
            </a:pPr>
            <a:r>
              <a:rPr lang="en-US" sz="3200" dirty="0">
                <a:latin typeface="Arial" panose="020B0604020202020204" pitchFamily="34" charset="0"/>
                <a:cs typeface="Arial" panose="020B0604020202020204" pitchFamily="34" charset="0"/>
              </a:rPr>
              <a:t>Hospital</a:t>
            </a:r>
          </a:p>
          <a:p>
            <a:pPr marL="457200" lvl="1" indent="-457200">
              <a:spcBef>
                <a:spcPts val="0"/>
              </a:spcBef>
              <a:spcAft>
                <a:spcPts val="600"/>
              </a:spcAft>
            </a:pPr>
            <a:r>
              <a:rPr lang="en-US" sz="3200" dirty="0">
                <a:latin typeface="Arial" panose="020B0604020202020204" pitchFamily="34" charset="0"/>
                <a:cs typeface="Arial" panose="020B0604020202020204" pitchFamily="34" charset="0"/>
              </a:rPr>
              <a:t>Sex of patient </a:t>
            </a:r>
          </a:p>
          <a:p>
            <a:pPr marL="457200" lvl="1" indent="-457200">
              <a:spcBef>
                <a:spcPts val="0"/>
              </a:spcBef>
              <a:spcAft>
                <a:spcPts val="600"/>
              </a:spcAft>
            </a:pPr>
            <a:r>
              <a:rPr lang="en-US" sz="3200" dirty="0">
                <a:latin typeface="Arial" panose="020B0604020202020204" pitchFamily="34" charset="0"/>
                <a:cs typeface="Arial" panose="020B0604020202020204" pitchFamily="34" charset="0"/>
              </a:rPr>
              <a:t>Race/ethnicity of patient</a:t>
            </a:r>
          </a:p>
          <a:p>
            <a:pPr marL="457200" lvl="1" indent="-457200">
              <a:spcBef>
                <a:spcPts val="0"/>
              </a:spcBef>
              <a:spcAft>
                <a:spcPts val="600"/>
              </a:spcAft>
            </a:pPr>
            <a:r>
              <a:rPr lang="en-US" sz="3200" dirty="0">
                <a:latin typeface="Arial" panose="020B0604020202020204" pitchFamily="34" charset="0"/>
                <a:cs typeface="Arial" panose="020B0604020202020204" pitchFamily="34" charset="0"/>
              </a:rPr>
              <a:t>Age of patient </a:t>
            </a:r>
          </a:p>
          <a:p>
            <a:pPr marL="457200" lvl="1" indent="-457200">
              <a:spcBef>
                <a:spcPts val="0"/>
              </a:spcBef>
              <a:spcAft>
                <a:spcPts val="600"/>
              </a:spcAft>
            </a:pPr>
            <a:r>
              <a:rPr lang="en-US" sz="3200" dirty="0">
                <a:latin typeface="Arial" panose="020B0604020202020204" pitchFamily="34" charset="0"/>
                <a:cs typeface="Arial" panose="020B0604020202020204" pitchFamily="34" charset="0"/>
              </a:rPr>
              <a:t>Geographical location</a:t>
            </a:r>
          </a:p>
          <a:p>
            <a:pPr marL="457200" lvl="1" indent="-457200">
              <a:spcBef>
                <a:spcPts val="0"/>
              </a:spcBef>
              <a:spcAft>
                <a:spcPts val="600"/>
              </a:spcAft>
            </a:pPr>
            <a:r>
              <a:rPr lang="en-US" sz="3200" dirty="0">
                <a:latin typeface="Arial" panose="020B0604020202020204" pitchFamily="34" charset="0"/>
                <a:cs typeface="Arial" panose="020B0604020202020204" pitchFamily="34" charset="0"/>
              </a:rPr>
              <a:t>Patient’s qualifying condition and/or procedure(s)</a:t>
            </a:r>
          </a:p>
        </p:txBody>
      </p:sp>
      <p:sp>
        <p:nvSpPr>
          <p:cNvPr id="2" name="TextBox 1">
            <a:extLst>
              <a:ext uri="{FF2B5EF4-FFF2-40B4-BE49-F238E27FC236}">
                <a16:creationId xmlns:a16="http://schemas.microsoft.com/office/drawing/2014/main" id="{B341692C-76BC-47D7-96EB-1252610F5184}"/>
              </a:ext>
            </a:extLst>
          </p:cNvPr>
          <p:cNvSpPr txBox="1"/>
          <p:nvPr/>
        </p:nvSpPr>
        <p:spPr>
          <a:xfrm>
            <a:off x="7194668" y="1874728"/>
            <a:ext cx="3798009" cy="3108543"/>
          </a:xfrm>
          <a:prstGeom prst="rect">
            <a:avLst/>
          </a:prstGeom>
          <a:solidFill>
            <a:srgbClr val="EEDFDC"/>
          </a:solidFill>
          <a:ln w="38100">
            <a:solidFill>
              <a:srgbClr val="860037"/>
            </a:solidFill>
          </a:ln>
        </p:spPr>
        <p:txBody>
          <a:bodyPr wrap="square" rtlCol="0">
            <a:spAutoFit/>
          </a:bodyPr>
          <a:lstStyle/>
          <a:p>
            <a:pPr algn="ct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Implementing automatic CR referral strategies with care coordination can help 45% more patients enroll in CR. </a:t>
            </a:r>
            <a:endParaRPr kumimoji="0" lang="en-US" sz="2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3E8AE74-F29C-4894-A368-1628F15A1B42}"/>
              </a:ext>
            </a:extLst>
          </p:cNvPr>
          <p:cNvSpPr txBox="1"/>
          <p:nvPr/>
        </p:nvSpPr>
        <p:spPr>
          <a:xfrm>
            <a:off x="2394615" y="6045166"/>
            <a:ext cx="9876159" cy="1323439"/>
          </a:xfrm>
          <a:prstGeom prst="rect">
            <a:avLst/>
          </a:prstGeom>
          <a:noFill/>
        </p:spPr>
        <p:txBody>
          <a:bodyPr wrap="square">
            <a:spAutoFit/>
          </a:bodyPr>
          <a:lstStyle/>
          <a:p>
            <a:pPr algn="r"/>
            <a:r>
              <a:rPr lang="en-US" sz="1000" dirty="0">
                <a:latin typeface="Arial" panose="020B0604020202020204" pitchFamily="34" charset="0"/>
                <a:cs typeface="Arial" panose="020B0604020202020204" pitchFamily="34" charset="0"/>
              </a:rPr>
              <a:t>Aragam KG, et al. </a:t>
            </a:r>
            <a:r>
              <a:rPr lang="en-US" sz="1000" i="1" dirty="0">
                <a:latin typeface="Arial" panose="020B0604020202020204" pitchFamily="34" charset="0"/>
                <a:cs typeface="Arial" panose="020B0604020202020204" pitchFamily="34" charset="0"/>
              </a:rPr>
              <a:t>J Am Coll Cardiol</a:t>
            </a:r>
            <a:r>
              <a:rPr lang="en-US" sz="1000" dirty="0">
                <a:latin typeface="Arial" panose="020B0604020202020204" pitchFamily="34" charset="0"/>
                <a:cs typeface="Arial" panose="020B0604020202020204" pitchFamily="34" charset="0"/>
              </a:rPr>
              <a:t>. 2015;65:2079–88.</a:t>
            </a:r>
          </a:p>
          <a:p>
            <a:pPr algn="r"/>
            <a:r>
              <a:rPr lang="en-US" sz="1000" dirty="0">
                <a:latin typeface="Arial" panose="020B0604020202020204" pitchFamily="34" charset="0"/>
                <a:cs typeface="Arial" panose="020B0604020202020204" pitchFamily="34" charset="0"/>
              </a:rPr>
              <a:t>Golwala H, et al. </a:t>
            </a:r>
            <a:r>
              <a:rPr lang="en-US" sz="1000" i="1" dirty="0">
                <a:latin typeface="Arial" panose="020B0604020202020204" pitchFamily="34" charset="0"/>
                <a:cs typeface="Arial" panose="020B0604020202020204" pitchFamily="34" charset="0"/>
              </a:rPr>
              <a:t>J Am Coll Cardiol</a:t>
            </a:r>
            <a:r>
              <a:rPr lang="en-US" sz="1000" dirty="0">
                <a:latin typeface="Arial" panose="020B0604020202020204" pitchFamily="34" charset="0"/>
                <a:cs typeface="Arial" panose="020B0604020202020204" pitchFamily="34" charset="0"/>
              </a:rPr>
              <a:t>. 2015;66:917–26.</a:t>
            </a:r>
          </a:p>
          <a:p>
            <a:pPr algn="r"/>
            <a:r>
              <a:rPr lang="en-US" sz="1000" dirty="0">
                <a:latin typeface="Arial" panose="020B0604020202020204" pitchFamily="34" charset="0"/>
                <a:cs typeface="Arial" panose="020B0604020202020204" pitchFamily="34" charset="0"/>
              </a:rPr>
              <a:t>Gomez Gonzalez L, et al. </a:t>
            </a:r>
            <a:r>
              <a:rPr lang="en-US" sz="1000" i="1" dirty="0">
                <a:latin typeface="Arial" panose="020B0604020202020204" pitchFamily="34" charset="0"/>
                <a:cs typeface="Arial" panose="020B0604020202020204" pitchFamily="34" charset="0"/>
              </a:rPr>
              <a:t>Front, Cardiovasc. Med</a:t>
            </a:r>
            <a:r>
              <a:rPr lang="en-US" sz="1000" dirty="0">
                <a:latin typeface="Arial" panose="020B0604020202020204" pitchFamily="34" charset="0"/>
                <a:cs typeface="Arial" panose="020B0604020202020204" pitchFamily="34" charset="0"/>
              </a:rPr>
              <a:t>. 2022;9:848610. </a:t>
            </a:r>
          </a:p>
          <a:p>
            <a:pPr algn="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Li S, et al. </a:t>
            </a:r>
            <a:r>
              <a:rPr lang="en-US"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J Am Heart Association</a:t>
            </a: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2018;7:e008088.</a:t>
            </a:r>
          </a:p>
          <a:p>
            <a:pPr algn="r"/>
            <a:r>
              <a:rPr lang="en-US" sz="1000" dirty="0">
                <a:latin typeface="Arial" panose="020B0604020202020204" pitchFamily="34" charset="0"/>
                <a:cs typeface="Arial" panose="020B0604020202020204" pitchFamily="34" charset="0"/>
              </a:rPr>
              <a:t>Grace SL, et al. </a:t>
            </a:r>
            <a:r>
              <a:rPr lang="en-US" sz="1000" i="1" dirty="0">
                <a:latin typeface="Arial" panose="020B0604020202020204" pitchFamily="34" charset="0"/>
                <a:cs typeface="Arial" panose="020B0604020202020204" pitchFamily="34" charset="0"/>
              </a:rPr>
              <a:t>Arch Intern Med</a:t>
            </a:r>
            <a:r>
              <a:rPr lang="en-US" sz="1000" dirty="0">
                <a:latin typeface="Arial" panose="020B0604020202020204" pitchFamily="34" charset="0"/>
                <a:cs typeface="Arial" panose="020B0604020202020204" pitchFamily="34" charset="0"/>
              </a:rPr>
              <a:t>. 2011;171(3):235-241.</a:t>
            </a:r>
          </a:p>
          <a:p>
            <a:pPr algn="r"/>
            <a:endParaRPr lang="en-US" sz="1000" dirty="0">
              <a:effectLst/>
              <a:latin typeface="Arial" panose="020B0604020202020204" pitchFamily="34" charset="0"/>
              <a:ea typeface="Calibri" panose="020F050202020403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6007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85F51F-BA33-4191-BEC0-FCC017E1CA35}"/>
              </a:ext>
            </a:extLst>
          </p:cNvPr>
          <p:cNvSpPr>
            <a:spLocks noGrp="1"/>
          </p:cNvSpPr>
          <p:nvPr>
            <p:ph type="title"/>
          </p:nvPr>
        </p:nvSpPr>
        <p:spPr/>
        <p:txBody>
          <a:bodyPr>
            <a:normAutofit/>
          </a:bodyPr>
          <a:lstStyle/>
          <a:p>
            <a:r>
              <a:rPr lang="en-US" b="1" dirty="0"/>
              <a:t>Patient-Level Barriers to CR Participation</a:t>
            </a:r>
          </a:p>
        </p:txBody>
      </p:sp>
      <p:sp>
        <p:nvSpPr>
          <p:cNvPr id="4" name="TextBox 3">
            <a:extLst>
              <a:ext uri="{FF2B5EF4-FFF2-40B4-BE49-F238E27FC236}">
                <a16:creationId xmlns:a16="http://schemas.microsoft.com/office/drawing/2014/main" id="{F66B39E2-1180-4481-9946-1A5D6A1678A8}"/>
              </a:ext>
            </a:extLst>
          </p:cNvPr>
          <p:cNvSpPr txBox="1"/>
          <p:nvPr/>
        </p:nvSpPr>
        <p:spPr>
          <a:xfrm>
            <a:off x="3351861" y="6611779"/>
            <a:ext cx="8909713" cy="246221"/>
          </a:xfrm>
          <a:prstGeom prst="rect">
            <a:avLst/>
          </a:prstGeom>
          <a:noFill/>
        </p:spPr>
        <p:txBody>
          <a:bodyPr wrap="square">
            <a:spAutoFit/>
          </a:bodyPr>
          <a:lstStyle/>
          <a:p>
            <a:pPr algn="r"/>
            <a:r>
              <a:rPr lang="en-US" sz="1000" dirty="0">
                <a:latin typeface="Arial" panose="020B0604020202020204" pitchFamily="34" charset="0"/>
                <a:cs typeface="Arial" panose="020B0604020202020204" pitchFamily="34" charset="0"/>
              </a:rPr>
              <a:t>Ades PA, et al. Mayo Clin Proc. 2017;92(2):234-242.</a:t>
            </a:r>
          </a:p>
        </p:txBody>
      </p:sp>
      <p:sp>
        <p:nvSpPr>
          <p:cNvPr id="7" name="Content Placeholder 1">
            <a:extLst>
              <a:ext uri="{FF2B5EF4-FFF2-40B4-BE49-F238E27FC236}">
                <a16:creationId xmlns:a16="http://schemas.microsoft.com/office/drawing/2014/main" id="{1EA71917-D32B-4A8D-B5BF-3A6AD17CA80B}"/>
              </a:ext>
            </a:extLst>
          </p:cNvPr>
          <p:cNvSpPr txBox="1">
            <a:spLocks/>
          </p:cNvSpPr>
          <p:nvPr/>
        </p:nvSpPr>
        <p:spPr>
          <a:xfrm>
            <a:off x="883376" y="1582177"/>
            <a:ext cx="10425248" cy="4381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0"/>
              </a:spcBef>
              <a:spcAft>
                <a:spcPts val="0"/>
              </a:spcAft>
              <a:buClr>
                <a:srgbClr val="990033"/>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Patient-Level Barriers to attend 36 CR sessions:</a:t>
            </a:r>
          </a:p>
          <a:p>
            <a:pPr marL="800100" marR="0" lvl="2" indent="-342900" algn="l" defTabSz="914400" rtl="0" eaLnBrk="1" fontAlgn="auto" latinLnBrk="0" hangingPunct="1">
              <a:lnSpc>
                <a:spcPct val="120000"/>
              </a:lnSpc>
              <a:spcBef>
                <a:spcPts val="0"/>
              </a:spcBef>
              <a:spcAft>
                <a:spcPts val="0"/>
              </a:spcAft>
              <a:buClr>
                <a:srgbClr val="990033"/>
              </a:buClr>
              <a:buSzTx/>
              <a:buFont typeface="Courier New" panose="02070309020205020404" pitchFamily="49" charset="0"/>
              <a:buChar char="o"/>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Logistics of attending:</a:t>
            </a:r>
          </a:p>
          <a:p>
            <a:pPr marL="1257300" lvl="3" indent="-342900">
              <a:lnSpc>
                <a:spcPct val="120000"/>
              </a:lnSpc>
              <a:spcBef>
                <a:spcPts val="0"/>
              </a:spcBef>
              <a:buClr>
                <a:srgbClr val="990033"/>
              </a:buClr>
              <a:buFont typeface="Wingdings" panose="05000000000000000000" pitchFamily="2" charset="2"/>
              <a:buChar char="§"/>
              <a:defRPr/>
            </a:pPr>
            <a:r>
              <a:rPr lang="en-US" sz="2400" dirty="0">
                <a:solidFill>
                  <a:srgbClr val="000000"/>
                </a:solidFill>
                <a:latin typeface="Arial" panose="020B0604020202020204" pitchFamily="34" charset="0"/>
                <a:cs typeface="Arial" panose="020B0604020202020204" pitchFamily="34" charset="0"/>
              </a:rPr>
              <a:t>In-person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(e.g.</a:t>
            </a:r>
            <a:r>
              <a:rPr lang="en-US" sz="2400" dirty="0">
                <a:solidFill>
                  <a:srgbClr val="000000"/>
                </a:solidFill>
                <a:latin typeface="Arial" panose="020B0604020202020204" pitchFamily="34" charset="0"/>
                <a:cs typeface="Arial" panose="020B0604020202020204" pitchFamily="34" charset="0"/>
              </a:rPr>
              <a:t>, tr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ansportation</a:t>
            </a:r>
            <a:r>
              <a:rPr lang="en-US" sz="2400" dirty="0">
                <a:solidFill>
                  <a:srgbClr val="000000"/>
                </a:solidFill>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parking, available hours)</a:t>
            </a:r>
          </a:p>
          <a:p>
            <a:pPr marL="1257300" lvl="3" indent="-342900">
              <a:lnSpc>
                <a:spcPct val="120000"/>
              </a:lnSpc>
              <a:spcBef>
                <a:spcPts val="0"/>
              </a:spcBef>
              <a:buClr>
                <a:srgbClr val="990033"/>
              </a:buClr>
              <a:buFont typeface="Wingdings" panose="05000000000000000000" pitchFamily="2" charset="2"/>
              <a:buChar char="§"/>
              <a:defRPr/>
            </a:pPr>
            <a:r>
              <a:rPr lang="en-US" sz="2400" dirty="0">
                <a:solidFill>
                  <a:srgbClr val="000000"/>
                </a:solidFill>
                <a:latin typeface="Arial" panose="020B0604020202020204" pitchFamily="34" charset="0"/>
                <a:cs typeface="Arial" panose="020B0604020202020204" pitchFamily="34" charset="0"/>
              </a:rPr>
              <a:t>Virtually (e.g., internet connection, device access, available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hours)</a:t>
            </a:r>
          </a:p>
          <a:p>
            <a:pPr marL="800100" marR="0" lvl="2" indent="-342900" algn="l" defTabSz="914400" rtl="0" eaLnBrk="1" fontAlgn="auto" latinLnBrk="0" hangingPunct="1">
              <a:lnSpc>
                <a:spcPct val="120000"/>
              </a:lnSpc>
              <a:spcBef>
                <a:spcPts val="0"/>
              </a:spcBef>
              <a:spcAft>
                <a:spcPts val="0"/>
              </a:spcAft>
              <a:buClr>
                <a:srgbClr val="990033"/>
              </a:buClr>
              <a:buSzTx/>
              <a:buFont typeface="Courier New" panose="02070309020205020404" pitchFamily="49" charset="0"/>
              <a:buChar char="o"/>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Cost-sharing</a:t>
            </a:r>
          </a:p>
          <a:p>
            <a:pPr marL="800100" marR="0" lvl="2" indent="-342900" algn="l" defTabSz="914400" rtl="0" eaLnBrk="1" fontAlgn="auto" latinLnBrk="0" hangingPunct="1">
              <a:lnSpc>
                <a:spcPct val="120000"/>
              </a:lnSpc>
              <a:spcBef>
                <a:spcPts val="0"/>
              </a:spcBef>
              <a:spcAft>
                <a:spcPts val="0"/>
              </a:spcAft>
              <a:buClr>
                <a:srgbClr val="990033"/>
              </a:buClr>
              <a:buSzTx/>
              <a:buFont typeface="Courier New" panose="02070309020205020404" pitchFamily="49" charset="0"/>
              <a:buChar char="o"/>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Competing responsibilities (e.g., work, childcare)</a:t>
            </a:r>
          </a:p>
          <a:p>
            <a:pPr marL="800100" marR="0" lvl="2" indent="-342900" algn="l" defTabSz="914400" rtl="0" eaLnBrk="1" fontAlgn="auto" latinLnBrk="0" hangingPunct="1">
              <a:lnSpc>
                <a:spcPct val="120000"/>
              </a:lnSpc>
              <a:spcBef>
                <a:spcPts val="0"/>
              </a:spcBef>
              <a:spcAft>
                <a:spcPts val="0"/>
              </a:spcAft>
              <a:buClr>
                <a:srgbClr val="990033"/>
              </a:buClr>
              <a:buSzTx/>
              <a:buFont typeface="Courier New" panose="02070309020205020404" pitchFamily="49" charset="0"/>
              <a:buChar char="o"/>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Cultural and language barriers </a:t>
            </a:r>
            <a:endParaRPr kumimoji="0" lang="en-US" sz="260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endParaRPr>
          </a:p>
          <a:p>
            <a:pPr lvl="1">
              <a:lnSpc>
                <a:spcPct val="100000"/>
              </a:lnSpc>
              <a:spcBef>
                <a:spcPts val="0"/>
              </a:spcBef>
              <a:buFont typeface="Courier New" panose="02070309020205020404" pitchFamily="49" charset="0"/>
              <a:buChar char="o"/>
            </a:pPr>
            <a:endParaRPr lang="en-US" sz="2800" dirty="0"/>
          </a:p>
          <a:p>
            <a:pPr lvl="1">
              <a:lnSpc>
                <a:spcPct val="120000"/>
              </a:lnSpc>
              <a:spcBef>
                <a:spcPts val="0"/>
              </a:spcBef>
            </a:pPr>
            <a:endParaRPr lang="en-US" sz="1200" dirty="0"/>
          </a:p>
          <a:p>
            <a:pPr marL="457200" lvl="1" indent="0">
              <a:buNone/>
            </a:pPr>
            <a:endParaRPr lang="en-US" dirty="0"/>
          </a:p>
          <a:p>
            <a:pPr lvl="1"/>
            <a:endParaRPr lang="en-US" dirty="0"/>
          </a:p>
          <a:p>
            <a:pPr lvl="1"/>
            <a:endParaRPr lang="en-US" dirty="0"/>
          </a:p>
          <a:p>
            <a:pPr marL="0" indent="0">
              <a:buNone/>
            </a:pPr>
            <a:endParaRPr lang="en-US" dirty="0"/>
          </a:p>
          <a:p>
            <a:pPr lvl="1">
              <a:lnSpc>
                <a:spcPct val="100000"/>
              </a:lnSpc>
              <a:spcBef>
                <a:spcPts val="0"/>
              </a:spcBef>
              <a:buFont typeface="Courier New" panose="02070309020205020404" pitchFamily="49" charset="0"/>
              <a:buChar char="o"/>
            </a:pPr>
            <a:endParaRPr lang="en-US" sz="2800" dirty="0"/>
          </a:p>
          <a:p>
            <a:pPr lvl="1"/>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950137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8B8AA-BCDB-4AFE-83EA-44B0E9873048}"/>
              </a:ext>
            </a:extLst>
          </p:cNvPr>
          <p:cNvSpPr>
            <a:spLocks noGrp="1"/>
          </p:cNvSpPr>
          <p:nvPr>
            <p:ph type="ctrTitle"/>
          </p:nvPr>
        </p:nvSpPr>
        <p:spPr>
          <a:xfrm>
            <a:off x="1530096" y="1431890"/>
            <a:ext cx="9144000" cy="2387600"/>
          </a:xfrm>
        </p:spPr>
        <p:txBody>
          <a:bodyPr>
            <a:normAutofit/>
          </a:bodyPr>
          <a:lstStyle/>
          <a:p>
            <a:r>
              <a:rPr lang="en-US" b="1" dirty="0"/>
              <a:t>What can be done?</a:t>
            </a:r>
            <a:br>
              <a:rPr lang="en-US" b="1" dirty="0"/>
            </a:br>
            <a:endParaRPr lang="en-US" b="1" dirty="0"/>
          </a:p>
        </p:txBody>
      </p:sp>
      <p:sp>
        <p:nvSpPr>
          <p:cNvPr id="3" name="Subtitle 2">
            <a:extLst>
              <a:ext uri="{FF2B5EF4-FFF2-40B4-BE49-F238E27FC236}">
                <a16:creationId xmlns:a16="http://schemas.microsoft.com/office/drawing/2014/main" id="{8E5ED86D-9B14-4937-AB4C-3187D8FE273A}"/>
              </a:ext>
            </a:extLst>
          </p:cNvPr>
          <p:cNvSpPr>
            <a:spLocks noGrp="1"/>
          </p:cNvSpPr>
          <p:nvPr>
            <p:ph type="subTitle" idx="1"/>
          </p:nvPr>
        </p:nvSpPr>
        <p:spPr>
          <a:xfrm>
            <a:off x="1530096" y="3602038"/>
            <a:ext cx="9144000" cy="1824072"/>
          </a:xfrm>
          <a:solidFill>
            <a:schemeClr val="bg1"/>
          </a:solidFill>
        </p:spPr>
        <p:txBody>
          <a:bodyPr>
            <a:normAutofit/>
          </a:bodyPr>
          <a:lstStyle/>
          <a:p>
            <a:r>
              <a:rPr lang="en-US" dirty="0"/>
              <a:t> </a:t>
            </a:r>
          </a:p>
        </p:txBody>
      </p:sp>
    </p:spTree>
    <p:extLst>
      <p:ext uri="{BB962C8B-B14F-4D97-AF65-F5344CB8AC3E}">
        <p14:creationId xmlns:p14="http://schemas.microsoft.com/office/powerpoint/2010/main" val="4170333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6572" y="0"/>
            <a:ext cx="11499368" cy="1308735"/>
          </a:xfrm>
        </p:spPr>
        <p:txBody>
          <a:bodyPr anchor="ctr">
            <a:normAutofit/>
          </a:bodyPr>
          <a:lstStyle/>
          <a:p>
            <a:pPr algn="ctr"/>
            <a:r>
              <a:rPr lang="en-US" sz="4000" b="1" dirty="0">
                <a:solidFill>
                  <a:schemeClr val="bg1"/>
                </a:solidFill>
              </a:rPr>
              <a:t>New Paradigm to Optimize Use of Cardiac Rehabilitation </a:t>
            </a:r>
          </a:p>
        </p:txBody>
      </p:sp>
      <p:sp>
        <p:nvSpPr>
          <p:cNvPr id="12" name="Oval 11" descr="Old paradigm image">
            <a:extLst>
              <a:ext uri="{FF2B5EF4-FFF2-40B4-BE49-F238E27FC236}">
                <a16:creationId xmlns:a16="http://schemas.microsoft.com/office/drawing/2014/main" id="{92B8D2C9-A25C-4190-A6B0-97AE0BFD902D}"/>
              </a:ext>
            </a:extLst>
          </p:cNvPr>
          <p:cNvSpPr>
            <a:spLocks noChangeAspect="1"/>
          </p:cNvSpPr>
          <p:nvPr/>
        </p:nvSpPr>
        <p:spPr>
          <a:xfrm>
            <a:off x="1494657" y="1690628"/>
            <a:ext cx="4114800" cy="4114800"/>
          </a:xfrm>
          <a:prstGeom prst="ellipse">
            <a:avLst/>
          </a:prstGeom>
          <a:solidFill>
            <a:schemeClr val="accent6">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Oval 6" descr="Dark gray circle, slightly larger than red circle">
            <a:extLst>
              <a:ext uri="{FF2B5EF4-FFF2-40B4-BE49-F238E27FC236}">
                <a16:creationId xmlns:a16="http://schemas.microsoft.com/office/drawing/2014/main" id="{1D00754D-E075-4833-A010-888CB885231B}"/>
              </a:ext>
            </a:extLst>
          </p:cNvPr>
          <p:cNvSpPr/>
          <p:nvPr/>
        </p:nvSpPr>
        <p:spPr>
          <a:xfrm>
            <a:off x="2704733" y="2904242"/>
            <a:ext cx="1694648" cy="168757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Oval 5" descr="red circle, center of the paradigm">
            <a:extLst>
              <a:ext uri="{FF2B5EF4-FFF2-40B4-BE49-F238E27FC236}">
                <a16:creationId xmlns:a16="http://schemas.microsoft.com/office/drawing/2014/main" id="{747AB576-DD47-474B-965D-4031C1E5CA31}"/>
              </a:ext>
            </a:extLst>
          </p:cNvPr>
          <p:cNvSpPr/>
          <p:nvPr/>
        </p:nvSpPr>
        <p:spPr>
          <a:xfrm>
            <a:off x="2866257" y="3062228"/>
            <a:ext cx="1371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7FDD6F8A-45FC-4F16-97D8-33F604A03A1A}"/>
              </a:ext>
            </a:extLst>
          </p:cNvPr>
          <p:cNvSpPr txBox="1"/>
          <p:nvPr/>
        </p:nvSpPr>
        <p:spPr>
          <a:xfrm>
            <a:off x="660401" y="1900918"/>
            <a:ext cx="1125554" cy="461665"/>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CR</a:t>
            </a:r>
          </a:p>
        </p:txBody>
      </p:sp>
      <p:cxnSp>
        <p:nvCxnSpPr>
          <p:cNvPr id="14" name="Straight Arrow Connector 13" descr="Arrow pointing to the largest gray circle in the old paradigm image ">
            <a:extLst>
              <a:ext uri="{FF2B5EF4-FFF2-40B4-BE49-F238E27FC236}">
                <a16:creationId xmlns:a16="http://schemas.microsoft.com/office/drawing/2014/main" id="{D01D004A-85E9-423E-83BB-1B84A0555E44}"/>
              </a:ext>
            </a:extLst>
          </p:cNvPr>
          <p:cNvCxnSpPr>
            <a:cxnSpLocks/>
          </p:cNvCxnSpPr>
          <p:nvPr/>
        </p:nvCxnSpPr>
        <p:spPr>
          <a:xfrm>
            <a:off x="1757680" y="2245360"/>
            <a:ext cx="817880" cy="440948"/>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36E3546-83B9-4440-8CE5-62534A43A69E}"/>
              </a:ext>
            </a:extLst>
          </p:cNvPr>
          <p:cNvSpPr txBox="1"/>
          <p:nvPr/>
        </p:nvSpPr>
        <p:spPr>
          <a:xfrm>
            <a:off x="601613" y="3647876"/>
            <a:ext cx="1184341" cy="83099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Hybrid CR</a:t>
            </a:r>
          </a:p>
        </p:txBody>
      </p:sp>
      <p:cxnSp>
        <p:nvCxnSpPr>
          <p:cNvPr id="16" name="Straight Arrow Connector 15" descr="Arrow pointing to the second largest dark gray circle in the old paradigm image ">
            <a:extLst>
              <a:ext uri="{FF2B5EF4-FFF2-40B4-BE49-F238E27FC236}">
                <a16:creationId xmlns:a16="http://schemas.microsoft.com/office/drawing/2014/main" id="{0C5870E0-067E-4F49-AFD4-687BC60E4012}"/>
              </a:ext>
            </a:extLst>
          </p:cNvPr>
          <p:cNvCxnSpPr>
            <a:cxnSpLocks/>
          </p:cNvCxnSpPr>
          <p:nvPr/>
        </p:nvCxnSpPr>
        <p:spPr>
          <a:xfrm>
            <a:off x="1333133" y="3832542"/>
            <a:ext cx="1431157"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EC906AB-89BE-4200-8EDC-B6F1171E9494}"/>
              </a:ext>
            </a:extLst>
          </p:cNvPr>
          <p:cNvSpPr txBox="1"/>
          <p:nvPr/>
        </p:nvSpPr>
        <p:spPr>
          <a:xfrm>
            <a:off x="2402473" y="4997544"/>
            <a:ext cx="2299165" cy="461665"/>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Traditional CR</a:t>
            </a:r>
          </a:p>
        </p:txBody>
      </p:sp>
      <p:cxnSp>
        <p:nvCxnSpPr>
          <p:cNvPr id="27" name="Straight Arrow Connector 26" descr="Arrow pointing from Traditional CR to the smallest red circle in the old paradigm image ">
            <a:extLst>
              <a:ext uri="{FF2B5EF4-FFF2-40B4-BE49-F238E27FC236}">
                <a16:creationId xmlns:a16="http://schemas.microsoft.com/office/drawing/2014/main" id="{66F74E02-0217-43C3-BB8F-46AB4A558193}"/>
              </a:ext>
            </a:extLst>
          </p:cNvPr>
          <p:cNvCxnSpPr>
            <a:cxnSpLocks/>
          </p:cNvCxnSpPr>
          <p:nvPr/>
        </p:nvCxnSpPr>
        <p:spPr>
          <a:xfrm flipV="1">
            <a:off x="3552056" y="3894430"/>
            <a:ext cx="1" cy="1078796"/>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7763283-2356-4CCF-B682-24C0D0085541}"/>
              </a:ext>
            </a:extLst>
          </p:cNvPr>
          <p:cNvSpPr txBox="1"/>
          <p:nvPr/>
        </p:nvSpPr>
        <p:spPr>
          <a:xfrm>
            <a:off x="2768853" y="5805428"/>
            <a:ext cx="174919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Old Paradigm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cs typeface="Arial" panose="020B0604020202020204" pitchFamily="34" charset="0"/>
              </a:rPr>
              <a:t>(current model)</a:t>
            </a:r>
            <a:endPar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Oval 8" descr="New paradigm image">
            <a:extLst>
              <a:ext uri="{FF2B5EF4-FFF2-40B4-BE49-F238E27FC236}">
                <a16:creationId xmlns:a16="http://schemas.microsoft.com/office/drawing/2014/main" id="{5C18466E-2D91-41E9-91B5-1B1145A78C25}"/>
              </a:ext>
            </a:extLst>
          </p:cNvPr>
          <p:cNvSpPr>
            <a:spLocks noChangeAspect="1"/>
          </p:cNvSpPr>
          <p:nvPr/>
        </p:nvSpPr>
        <p:spPr>
          <a:xfrm>
            <a:off x="6558547" y="1690628"/>
            <a:ext cx="4114800" cy="4114800"/>
          </a:xfrm>
          <a:prstGeom prst="ellipse">
            <a:avLst/>
          </a:prstGeom>
          <a:solidFill>
            <a:schemeClr val="accent6">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Oval 9" descr="Dark gray circle, twice as large as red circle">
            <a:extLst>
              <a:ext uri="{FF2B5EF4-FFF2-40B4-BE49-F238E27FC236}">
                <a16:creationId xmlns:a16="http://schemas.microsoft.com/office/drawing/2014/main" id="{3B8D2597-E4D2-4A05-BB7F-268C38B654C8}"/>
              </a:ext>
            </a:extLst>
          </p:cNvPr>
          <p:cNvSpPr>
            <a:spLocks noChangeAspect="1"/>
          </p:cNvSpPr>
          <p:nvPr/>
        </p:nvSpPr>
        <p:spPr>
          <a:xfrm>
            <a:off x="6873240" y="2011680"/>
            <a:ext cx="3474720" cy="347472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Oval 10" descr="Red circle in the center of the paradigm image">
            <a:extLst>
              <a:ext uri="{FF2B5EF4-FFF2-40B4-BE49-F238E27FC236}">
                <a16:creationId xmlns:a16="http://schemas.microsoft.com/office/drawing/2014/main" id="{276A346F-E65C-4614-BF93-125D14641147}"/>
              </a:ext>
            </a:extLst>
          </p:cNvPr>
          <p:cNvSpPr>
            <a:spLocks noChangeAspect="1"/>
          </p:cNvSpPr>
          <p:nvPr/>
        </p:nvSpPr>
        <p:spPr>
          <a:xfrm>
            <a:off x="7604760" y="2743200"/>
            <a:ext cx="2011680" cy="2011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9" name="Straight Arrow Connector 18" descr="Arrow pointing from Traditional CR to the center red circle in the new paradigm model">
            <a:extLst>
              <a:ext uri="{FF2B5EF4-FFF2-40B4-BE49-F238E27FC236}">
                <a16:creationId xmlns:a16="http://schemas.microsoft.com/office/drawing/2014/main" id="{C49274A9-1186-4089-9287-30B496DA8B8F}"/>
              </a:ext>
            </a:extLst>
          </p:cNvPr>
          <p:cNvCxnSpPr>
            <a:cxnSpLocks/>
          </p:cNvCxnSpPr>
          <p:nvPr/>
        </p:nvCxnSpPr>
        <p:spPr>
          <a:xfrm flipV="1">
            <a:off x="8639943" y="3990266"/>
            <a:ext cx="1" cy="1078796"/>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F4DA642-7000-4F2F-9528-E7D0E8B356B7}"/>
              </a:ext>
            </a:extLst>
          </p:cNvPr>
          <p:cNvSpPr txBox="1"/>
          <p:nvPr/>
        </p:nvSpPr>
        <p:spPr>
          <a:xfrm>
            <a:off x="7487351" y="5010512"/>
            <a:ext cx="2305183" cy="461665"/>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Traditional CR</a:t>
            </a:r>
          </a:p>
        </p:txBody>
      </p:sp>
      <p:cxnSp>
        <p:nvCxnSpPr>
          <p:cNvPr id="20" name="Straight Arrow Connector 19" descr="Arrow pointing from the Hybrid CR to the dark gray second largest circle in the new paradigm model">
            <a:extLst>
              <a:ext uri="{FF2B5EF4-FFF2-40B4-BE49-F238E27FC236}">
                <a16:creationId xmlns:a16="http://schemas.microsoft.com/office/drawing/2014/main" id="{558FFF5F-CFBE-42D1-A2D3-CD232EA14AE1}"/>
              </a:ext>
            </a:extLst>
          </p:cNvPr>
          <p:cNvCxnSpPr>
            <a:cxnSpLocks/>
          </p:cNvCxnSpPr>
          <p:nvPr/>
        </p:nvCxnSpPr>
        <p:spPr>
          <a:xfrm flipH="1">
            <a:off x="9939286" y="3781658"/>
            <a:ext cx="962660"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97E00B3-98B0-4AB9-B011-7745DCC4E468}"/>
              </a:ext>
            </a:extLst>
          </p:cNvPr>
          <p:cNvSpPr txBox="1"/>
          <p:nvPr/>
        </p:nvSpPr>
        <p:spPr>
          <a:xfrm>
            <a:off x="10593469" y="3550825"/>
            <a:ext cx="1232470" cy="83099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Hybrid CR</a:t>
            </a:r>
          </a:p>
        </p:txBody>
      </p:sp>
      <p:cxnSp>
        <p:nvCxnSpPr>
          <p:cNvPr id="21" name="Straight Arrow Connector 20" descr="Arrow pointing from the No CR to the lightest gray and largest circle in the new paradigm model">
            <a:extLst>
              <a:ext uri="{FF2B5EF4-FFF2-40B4-BE49-F238E27FC236}">
                <a16:creationId xmlns:a16="http://schemas.microsoft.com/office/drawing/2014/main" id="{33AFB44B-AEC1-4584-9E74-A1014873F269}"/>
              </a:ext>
            </a:extLst>
          </p:cNvPr>
          <p:cNvCxnSpPr>
            <a:cxnSpLocks/>
          </p:cNvCxnSpPr>
          <p:nvPr/>
        </p:nvCxnSpPr>
        <p:spPr>
          <a:xfrm flipH="1">
            <a:off x="10055292" y="2247634"/>
            <a:ext cx="671963" cy="295662"/>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19C19E0-EBD5-488A-A4B2-216D20BF0114}"/>
              </a:ext>
            </a:extLst>
          </p:cNvPr>
          <p:cNvSpPr txBox="1"/>
          <p:nvPr/>
        </p:nvSpPr>
        <p:spPr>
          <a:xfrm>
            <a:off x="10697343" y="1900918"/>
            <a:ext cx="1128596" cy="461665"/>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CR</a:t>
            </a:r>
          </a:p>
        </p:txBody>
      </p:sp>
      <p:sp>
        <p:nvSpPr>
          <p:cNvPr id="24" name="TextBox 23">
            <a:extLst>
              <a:ext uri="{FF2B5EF4-FFF2-40B4-BE49-F238E27FC236}">
                <a16:creationId xmlns:a16="http://schemas.microsoft.com/office/drawing/2014/main" id="{37A6D134-84AC-49A0-953C-39EED5E3EDEA}"/>
              </a:ext>
            </a:extLst>
          </p:cNvPr>
          <p:cNvSpPr txBox="1"/>
          <p:nvPr/>
        </p:nvSpPr>
        <p:spPr>
          <a:xfrm>
            <a:off x="7841595" y="5805428"/>
            <a:ext cx="17748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New Paradigm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cs typeface="Arial" panose="020B0604020202020204" pitchFamily="34" charset="0"/>
              </a:rPr>
              <a:t>(new model)</a:t>
            </a:r>
            <a:endPar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818773" y="6647676"/>
            <a:ext cx="855445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Adapted from Olson, T. Balancing Technology with the Human Touch to Promote Exercise is Medicine. AACVPR 2018</a:t>
            </a:r>
          </a:p>
        </p:txBody>
      </p:sp>
    </p:spTree>
    <p:extLst>
      <p:ext uri="{BB962C8B-B14F-4D97-AF65-F5344CB8AC3E}">
        <p14:creationId xmlns:p14="http://schemas.microsoft.com/office/powerpoint/2010/main" val="344313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latin typeface="Arial" panose="020B0604020202020204" pitchFamily="34" charset="0"/>
                <a:cs typeface="Arial" panose="020B0604020202020204" pitchFamily="34" charset="0"/>
              </a:rPr>
              <a:t>Million Hearts</a:t>
            </a:r>
            <a:r>
              <a:rPr lang="en-US" sz="3600" b="1" baseline="30000" dirty="0">
                <a:solidFill>
                  <a:schemeClr val="bg1"/>
                </a:solidFill>
                <a:latin typeface="Arial" panose="020B0604020202020204" pitchFamily="34" charset="0"/>
                <a:cs typeface="Arial" panose="020B0604020202020204" pitchFamily="34" charset="0"/>
              </a:rPr>
              <a:t>®</a:t>
            </a:r>
            <a:r>
              <a:rPr lang="en-US" sz="3600" b="1" dirty="0">
                <a:solidFill>
                  <a:schemeClr val="bg1"/>
                </a:solidFill>
                <a:latin typeface="Arial" panose="020B0604020202020204" pitchFamily="34" charset="0"/>
                <a:cs typeface="Arial" panose="020B0604020202020204" pitchFamily="34" charset="0"/>
              </a:rPr>
              <a:t>/AACVPR</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Cardiac Rehabilitation Change Package, 2</a:t>
            </a:r>
            <a:r>
              <a:rPr lang="en-US" sz="3600" b="1" baseline="30000" dirty="0">
                <a:solidFill>
                  <a:schemeClr val="bg1"/>
                </a:solidFill>
                <a:latin typeface="Arial" panose="020B0604020202020204" pitchFamily="34" charset="0"/>
                <a:cs typeface="Arial" panose="020B0604020202020204" pitchFamily="34" charset="0"/>
              </a:rPr>
              <a:t>nd</a:t>
            </a:r>
            <a:r>
              <a:rPr lang="en-US" sz="3600" b="1" dirty="0">
                <a:solidFill>
                  <a:schemeClr val="bg1"/>
                </a:solidFill>
                <a:latin typeface="Arial" panose="020B0604020202020204" pitchFamily="34" charset="0"/>
                <a:cs typeface="Arial" panose="020B0604020202020204" pitchFamily="34" charset="0"/>
              </a:rPr>
              <a:t> Edition</a:t>
            </a:r>
          </a:p>
        </p:txBody>
      </p:sp>
      <p:pic>
        <p:nvPicPr>
          <p:cNvPr id="5" name="Picture 4" descr="Cardiac Rehabilitation Change Package cover"/>
          <p:cNvPicPr>
            <a:picLocks noChangeAspect="1"/>
          </p:cNvPicPr>
          <p:nvPr/>
        </p:nvPicPr>
        <p:blipFill>
          <a:blip r:embed="rId3"/>
          <a:stretch>
            <a:fillRect/>
          </a:stretch>
        </p:blipFill>
        <p:spPr>
          <a:xfrm>
            <a:off x="1453662" y="1577809"/>
            <a:ext cx="3030415" cy="3917128"/>
          </a:xfrm>
          <a:prstGeom prst="rect">
            <a:avLst/>
          </a:prstGeom>
          <a:ln>
            <a:noFill/>
          </a:ln>
          <a:effectLst>
            <a:outerShdw blurRad="292100" dist="139700" dir="2700000" algn="tl" rotWithShape="0">
              <a:srgbClr val="333333">
                <a:alpha val="65000"/>
              </a:srgbClr>
            </a:outerShdw>
          </a:effectLst>
        </p:spPr>
      </p:pic>
      <p:pic>
        <p:nvPicPr>
          <p:cNvPr id="6" name="Picture 5" descr="Figure 1. from the Cardiac Rehabilitation Change Package&#10;&#10;Focus Areas: &#10;Systems change&#10;Referrals&#10;Enrollment and participation&#10;Adherence"/>
          <p:cNvPicPr>
            <a:picLocks noChangeAspect="1"/>
          </p:cNvPicPr>
          <p:nvPr/>
        </p:nvPicPr>
        <p:blipFill rotWithShape="1">
          <a:blip r:embed="rId4"/>
          <a:srcRect t="4472"/>
          <a:stretch/>
        </p:blipFill>
        <p:spPr>
          <a:xfrm>
            <a:off x="5144038" y="1390917"/>
            <a:ext cx="6003419" cy="1733025"/>
          </a:xfrm>
          <a:prstGeom prst="rect">
            <a:avLst/>
          </a:prstGeom>
        </p:spPr>
      </p:pic>
      <p:sp>
        <p:nvSpPr>
          <p:cNvPr id="3" name="TextBox 2">
            <a:extLst>
              <a:ext uri="{FF2B5EF4-FFF2-40B4-BE49-F238E27FC236}">
                <a16:creationId xmlns:a16="http://schemas.microsoft.com/office/drawing/2014/main" id="{A99DC58C-9B26-4E14-AED1-3DA6A6B376E8}"/>
              </a:ext>
            </a:extLst>
          </p:cNvPr>
          <p:cNvSpPr txBox="1"/>
          <p:nvPr/>
        </p:nvSpPr>
        <p:spPr>
          <a:xfrm>
            <a:off x="4643628" y="3123943"/>
            <a:ext cx="6710172" cy="3170099"/>
          </a:xfrm>
          <a:prstGeom prst="rect">
            <a:avLst/>
          </a:prstGeom>
          <a:noFill/>
        </p:spPr>
        <p:txBody>
          <a:bodyPr wrap="square" rtlCol="0">
            <a:spAutoFit/>
          </a:bodyPr>
          <a:lstStyle/>
          <a:p>
            <a:pPr marL="285750" indent="-285750">
              <a:buClr>
                <a:srgbClr val="860037"/>
              </a:buClr>
              <a:buFont typeface="Arial" panose="020B0604020202020204" pitchFamily="34" charset="0"/>
              <a:buChar char="•"/>
            </a:pPr>
            <a:r>
              <a:rPr lang="en-US" sz="2000" b="1" u="sng" dirty="0">
                <a:latin typeface="Arial" panose="020B0604020202020204" pitchFamily="34" charset="0"/>
                <a:cs typeface="Arial" panose="020B0604020202020204" pitchFamily="34" charset="0"/>
              </a:rPr>
              <a:t>What</a:t>
            </a:r>
            <a:r>
              <a:rPr lang="en-US" sz="2000" b="1"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 quality improvement tool to increase CR use</a:t>
            </a:r>
          </a:p>
          <a:p>
            <a:pPr>
              <a:buClr>
                <a:srgbClr val="860037"/>
              </a:buClr>
            </a:pPr>
            <a:endParaRPr lang="en-US" sz="2000" dirty="0">
              <a:latin typeface="Arial" panose="020B0604020202020204" pitchFamily="34" charset="0"/>
              <a:cs typeface="Arial" panose="020B0604020202020204" pitchFamily="34" charset="0"/>
            </a:endParaRPr>
          </a:p>
          <a:p>
            <a:pPr marL="285750" indent="-285750">
              <a:buClr>
                <a:srgbClr val="860037"/>
              </a:buClr>
              <a:buFont typeface="Arial" panose="020B0604020202020204" pitchFamily="34" charset="0"/>
              <a:buChar char="•"/>
            </a:pPr>
            <a:r>
              <a:rPr lang="en-US" sz="2000" b="1" u="sng" dirty="0">
                <a:latin typeface="Arial" panose="020B0604020202020204" pitchFamily="34" charset="0"/>
                <a:cs typeface="Arial" panose="020B0604020202020204" pitchFamily="34" charset="0"/>
              </a:rPr>
              <a:t>What’s new (in 2023):  </a:t>
            </a:r>
          </a:p>
          <a:p>
            <a:pPr marL="800100" lvl="1" indent="-342900">
              <a:buClr>
                <a:srgbClr val="860037"/>
              </a:buClr>
              <a:buFont typeface="Courier New" panose="02070309020205020404" pitchFamily="49" charset="0"/>
              <a:buChar char="o"/>
            </a:pPr>
            <a:r>
              <a:rPr lang="en-US" sz="2000" dirty="0">
                <a:latin typeface="Arial" panose="020B0604020202020204" pitchFamily="34" charset="0"/>
                <a:cs typeface="Arial" panose="020B0604020202020204" pitchFamily="34" charset="0"/>
              </a:rPr>
              <a:t>Making the business case for CR</a:t>
            </a:r>
          </a:p>
          <a:p>
            <a:pPr marL="800100" lvl="1" indent="-342900">
              <a:buClr>
                <a:srgbClr val="860037"/>
              </a:buClr>
              <a:buFont typeface="Courier New" panose="02070309020205020404" pitchFamily="49" charset="0"/>
              <a:buChar char="o"/>
            </a:pPr>
            <a:r>
              <a:rPr lang="en-US" sz="2000" dirty="0">
                <a:latin typeface="Arial" panose="020B0604020202020204" pitchFamily="34" charset="0"/>
                <a:cs typeface="Arial" panose="020B0604020202020204" pitchFamily="34" charset="0"/>
              </a:rPr>
              <a:t>CR program staffing models</a:t>
            </a:r>
          </a:p>
          <a:p>
            <a:pPr marL="800100" lvl="1" indent="-342900">
              <a:buClr>
                <a:srgbClr val="860037"/>
              </a:buClr>
              <a:buFont typeface="Courier New" panose="02070309020205020404" pitchFamily="49" charset="0"/>
              <a:buChar char="o"/>
            </a:pPr>
            <a:r>
              <a:rPr lang="en-US" sz="2000" dirty="0">
                <a:latin typeface="Arial" panose="020B0604020202020204" pitchFamily="34" charset="0"/>
                <a:cs typeface="Arial" panose="020B0604020202020204" pitchFamily="34" charset="0"/>
              </a:rPr>
              <a:t>More tools for implementing automatic referrals with care coordination (from AHRQ’s TAKEheart)</a:t>
            </a:r>
          </a:p>
          <a:p>
            <a:pPr marL="800100" lvl="1" indent="-342900">
              <a:buClr>
                <a:srgbClr val="860037"/>
              </a:buClr>
              <a:buFont typeface="Courier New" panose="02070309020205020404" pitchFamily="49" charset="0"/>
              <a:buChar char="o"/>
            </a:pPr>
            <a:r>
              <a:rPr lang="en-US" sz="2000" dirty="0">
                <a:latin typeface="Arial" panose="020B0604020202020204" pitchFamily="34" charset="0"/>
                <a:cs typeface="Arial" panose="020B0604020202020204" pitchFamily="34" charset="0"/>
              </a:rPr>
              <a:t>Strategies to build equity in CR enrollment</a:t>
            </a:r>
          </a:p>
          <a:p>
            <a:pPr marL="800100" lvl="1" indent="-342900">
              <a:buClr>
                <a:srgbClr val="860037"/>
              </a:buClr>
              <a:buFont typeface="Courier New" panose="02070309020205020404" pitchFamily="49" charset="0"/>
              <a:buChar char="o"/>
            </a:pPr>
            <a:r>
              <a:rPr lang="en-US" sz="2000" dirty="0">
                <a:latin typeface="Arial" panose="020B0604020202020204" pitchFamily="34" charset="0"/>
                <a:cs typeface="Arial" panose="020B0604020202020204" pitchFamily="34" charset="0"/>
              </a:rPr>
              <a:t>New tools for hybrid CR programs</a:t>
            </a:r>
          </a:p>
          <a:p>
            <a:pPr marL="800100" lvl="1" indent="-342900">
              <a:buClr>
                <a:srgbClr val="860037"/>
              </a:buClr>
              <a:buFont typeface="Courier New" panose="02070309020205020404" pitchFamily="49" charset="0"/>
              <a:buChar char="o"/>
            </a:pPr>
            <a:r>
              <a:rPr lang="en-US" sz="2000" dirty="0">
                <a:latin typeface="Arial" panose="020B0604020202020204" pitchFamily="34" charset="0"/>
                <a:cs typeface="Arial" panose="020B0604020202020204" pitchFamily="34" charset="0"/>
              </a:rPr>
              <a:t>And More!</a:t>
            </a:r>
          </a:p>
        </p:txBody>
      </p:sp>
      <p:sp>
        <p:nvSpPr>
          <p:cNvPr id="7" name="TextBox 6">
            <a:extLst>
              <a:ext uri="{FF2B5EF4-FFF2-40B4-BE49-F238E27FC236}">
                <a16:creationId xmlns:a16="http://schemas.microsoft.com/office/drawing/2014/main" id="{D3413737-DAFC-B42A-5148-EE6B61ADAF52}"/>
              </a:ext>
            </a:extLst>
          </p:cNvPr>
          <p:cNvSpPr txBox="1"/>
          <p:nvPr/>
        </p:nvSpPr>
        <p:spPr>
          <a:xfrm>
            <a:off x="2492298" y="6383471"/>
            <a:ext cx="9699702"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hlinkClick r:id="rId5"/>
              </a:rPr>
              <a:t>https://millionhearts.hhs.gov/tools-protocols/action-guides/cardiac-change-package/index.html</a:t>
            </a: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1115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AF7B-9E0A-5EA1-4C08-892262D0A645}"/>
              </a:ext>
            </a:extLst>
          </p:cNvPr>
          <p:cNvSpPr>
            <a:spLocks noGrp="1"/>
          </p:cNvSpPr>
          <p:nvPr>
            <p:ph type="title"/>
          </p:nvPr>
        </p:nvSpPr>
        <p:spPr>
          <a:xfrm>
            <a:off x="472273" y="0"/>
            <a:ext cx="11424975" cy="1316736"/>
          </a:xfrm>
        </p:spPr>
        <p:txBody>
          <a:bodyPr>
            <a:normAutofit/>
          </a:bodyPr>
          <a:lstStyle/>
          <a:p>
            <a:r>
              <a:rPr lang="en-US" sz="3200" b="1" dirty="0">
                <a:latin typeface="Arial" panose="020B0604020202020204" pitchFamily="34" charset="0"/>
                <a:cs typeface="Arial" panose="020B0604020202020204" pitchFamily="34" charset="0"/>
              </a:rPr>
              <a:t>Resources in the Million Hearts</a:t>
            </a:r>
            <a:r>
              <a:rPr lang="en-US" sz="3200" b="1" baseline="30000"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/AACVPR</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Cardiac Rehabilitation Change Package, 2</a:t>
            </a:r>
            <a:r>
              <a:rPr lang="en-US" sz="3200" b="1" baseline="30000" dirty="0">
                <a:latin typeface="Arial" panose="020B0604020202020204" pitchFamily="34" charset="0"/>
                <a:cs typeface="Arial" panose="020B0604020202020204" pitchFamily="34" charset="0"/>
              </a:rPr>
              <a:t>nd</a:t>
            </a:r>
            <a:r>
              <a:rPr lang="en-US" sz="3200" b="1" dirty="0">
                <a:latin typeface="Arial" panose="020B0604020202020204" pitchFamily="34" charset="0"/>
                <a:cs typeface="Arial" panose="020B0604020202020204" pitchFamily="34" charset="0"/>
              </a:rPr>
              <a:t> Edition</a:t>
            </a:r>
            <a:endParaRPr lang="en-US" sz="3200" dirty="0"/>
          </a:p>
        </p:txBody>
      </p:sp>
      <p:sp>
        <p:nvSpPr>
          <p:cNvPr id="8" name="Title 1" descr="Title box">
            <a:extLst>
              <a:ext uri="{FF2B5EF4-FFF2-40B4-BE49-F238E27FC236}">
                <a16:creationId xmlns:a16="http://schemas.microsoft.com/office/drawing/2014/main" id="{8008CFE8-E1A8-9BA2-3A49-050642716A3E}"/>
              </a:ext>
            </a:extLst>
          </p:cNvPr>
          <p:cNvSpPr txBox="1">
            <a:spLocks/>
          </p:cNvSpPr>
          <p:nvPr/>
        </p:nvSpPr>
        <p:spPr>
          <a:xfrm>
            <a:off x="1102329" y="0"/>
            <a:ext cx="10515600" cy="1316736"/>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bg1"/>
                </a:solidFill>
                <a:latin typeface="Arial" charset="0"/>
                <a:ea typeface="Arial" charset="0"/>
                <a:cs typeface="Arial" charset="0"/>
              </a:defRPr>
            </a:lvl1pPr>
          </a:lstStyle>
          <a:p>
            <a:endParaRPr lang="en-US" sz="3600" b="1"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normAutofit/>
          </a:bodyPr>
          <a:lstStyle/>
          <a:p>
            <a:pPr marL="514350" indent="-514350">
              <a:buClrTx/>
              <a:buFont typeface="+mj-lt"/>
              <a:buAutoNum type="arabicParenR"/>
            </a:pPr>
            <a:r>
              <a:rPr lang="en-US" dirty="0"/>
              <a:t>AACVPR “Turnkey” Strategies</a:t>
            </a:r>
          </a:p>
          <a:p>
            <a:pPr marL="514350" indent="-514350">
              <a:buClrTx/>
              <a:buFont typeface="+mj-lt"/>
              <a:buAutoNum type="arabicParenR"/>
            </a:pPr>
            <a:r>
              <a:rPr lang="en-US" dirty="0"/>
              <a:t>Case studies</a:t>
            </a:r>
          </a:p>
          <a:p>
            <a:pPr marL="514350" indent="-514350">
              <a:buClrTx/>
              <a:buFont typeface="+mj-lt"/>
              <a:buAutoNum type="arabicParenR"/>
            </a:pPr>
            <a:r>
              <a:rPr lang="en-US" dirty="0"/>
              <a:t>Program-specific tools</a:t>
            </a:r>
          </a:p>
          <a:p>
            <a:pPr lvl="1">
              <a:buClrTx/>
            </a:pPr>
            <a:r>
              <a:rPr lang="en-US" dirty="0"/>
              <a:t>Hospital policies</a:t>
            </a:r>
          </a:p>
          <a:p>
            <a:pPr lvl="1">
              <a:buClrTx/>
            </a:pPr>
            <a:r>
              <a:rPr lang="en-US" dirty="0"/>
              <a:t>Form templates</a:t>
            </a:r>
          </a:p>
          <a:p>
            <a:pPr lvl="1">
              <a:buClrTx/>
            </a:pPr>
            <a:r>
              <a:rPr lang="en-US" dirty="0"/>
              <a:t>EHR screenshots </a:t>
            </a:r>
          </a:p>
          <a:p>
            <a:pPr marL="514350" indent="-514350">
              <a:buClrTx/>
              <a:buFont typeface="+mj-lt"/>
              <a:buAutoNum type="arabicParenR"/>
            </a:pPr>
            <a:r>
              <a:rPr lang="en-US" dirty="0"/>
              <a:t>Organization-specific tools </a:t>
            </a:r>
          </a:p>
          <a:p>
            <a:pPr marL="457200" lvl="1" indent="0">
              <a:buClrTx/>
              <a:buNone/>
            </a:pPr>
            <a:r>
              <a:rPr lang="en-US" dirty="0"/>
              <a:t>(e.g., AHRQ, ACC, ACSM-CEPA, CDC)</a:t>
            </a:r>
          </a:p>
        </p:txBody>
      </p:sp>
      <p:pic>
        <p:nvPicPr>
          <p:cNvPr id="12" name="Picture 11" descr="Text&#10;&#10;Description automatically generated">
            <a:extLst>
              <a:ext uri="{FF2B5EF4-FFF2-40B4-BE49-F238E27FC236}">
                <a16:creationId xmlns:a16="http://schemas.microsoft.com/office/drawing/2014/main" id="{97487D5E-B0E5-BECA-9D0C-336C6AA88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3266" y="2049420"/>
            <a:ext cx="3679221" cy="1245873"/>
          </a:xfrm>
          <a:prstGeom prst="rect">
            <a:avLst/>
          </a:prstGeom>
        </p:spPr>
      </p:pic>
      <p:pic>
        <p:nvPicPr>
          <p:cNvPr id="11" name="Picture 10" descr="Logo&#10;&#10;Description automatically generated">
            <a:extLst>
              <a:ext uri="{FF2B5EF4-FFF2-40B4-BE49-F238E27FC236}">
                <a16:creationId xmlns:a16="http://schemas.microsoft.com/office/drawing/2014/main" id="{177DD72C-D8A9-E09C-9EB6-AC6F6B27C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0129" y="3562708"/>
            <a:ext cx="4894925" cy="1316735"/>
          </a:xfrm>
          <a:prstGeom prst="rect">
            <a:avLst/>
          </a:prstGeom>
        </p:spPr>
      </p:pic>
      <p:sp>
        <p:nvSpPr>
          <p:cNvPr id="9" name="TextBox 8">
            <a:extLst>
              <a:ext uri="{FF2B5EF4-FFF2-40B4-BE49-F238E27FC236}">
                <a16:creationId xmlns:a16="http://schemas.microsoft.com/office/drawing/2014/main" id="{66292C7A-BEAF-9F3F-079C-11B94657D520}"/>
              </a:ext>
            </a:extLst>
          </p:cNvPr>
          <p:cNvSpPr txBox="1"/>
          <p:nvPr/>
        </p:nvSpPr>
        <p:spPr>
          <a:xfrm>
            <a:off x="2492298" y="6027003"/>
            <a:ext cx="9699702" cy="830997"/>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AHRQ = Agency for Healthcare Research and Quality, ACC = American College of Cardiology, ACSM-CEPA = American College of Sports Medicine – Clinical Exercise Physiology Association, CDC = Centers for Disease Control and Prevention</a:t>
            </a:r>
          </a:p>
        </p:txBody>
      </p:sp>
    </p:spTree>
    <p:extLst>
      <p:ext uri="{BB962C8B-B14F-4D97-AF65-F5344CB8AC3E}">
        <p14:creationId xmlns:p14="http://schemas.microsoft.com/office/powerpoint/2010/main" val="2522761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31CB2B-9DC5-23C8-0902-D18C6731CF31}"/>
              </a:ext>
            </a:extLst>
          </p:cNvPr>
          <p:cNvSpPr>
            <a:spLocks noGrp="1"/>
          </p:cNvSpPr>
          <p:nvPr>
            <p:ph type="title"/>
          </p:nvPr>
        </p:nvSpPr>
        <p:spPr/>
        <p:txBody>
          <a:bodyPr>
            <a:normAutofit/>
          </a:bodyPr>
          <a:lstStyle/>
          <a:p>
            <a:r>
              <a:rPr lang="en-US" b="1" dirty="0"/>
              <a:t>Making the Business Case for Optimizing CR Participation</a:t>
            </a:r>
          </a:p>
        </p:txBody>
      </p:sp>
      <p:sp>
        <p:nvSpPr>
          <p:cNvPr id="2" name="Content Placeholder 1">
            <a:extLst>
              <a:ext uri="{FF2B5EF4-FFF2-40B4-BE49-F238E27FC236}">
                <a16:creationId xmlns:a16="http://schemas.microsoft.com/office/drawing/2014/main" id="{4B595192-BE39-DA3D-FBE3-849D01439D0E}"/>
              </a:ext>
            </a:extLst>
          </p:cNvPr>
          <p:cNvSpPr>
            <a:spLocks noGrp="1"/>
          </p:cNvSpPr>
          <p:nvPr>
            <p:ph idx="1"/>
          </p:nvPr>
        </p:nvSpPr>
        <p:spPr>
          <a:xfrm>
            <a:off x="838200" y="1451114"/>
            <a:ext cx="10515600" cy="4373216"/>
          </a:xfrm>
        </p:spPr>
        <p:txBody>
          <a:bodyPr>
            <a:noAutofit/>
          </a:bodyPr>
          <a:lstStyle/>
          <a:p>
            <a:pPr>
              <a:lnSpc>
                <a:spcPct val="100000"/>
              </a:lnSpc>
              <a:spcBef>
                <a:spcPts val="0"/>
              </a:spcBef>
            </a:pPr>
            <a:r>
              <a:rPr lang="en-US" sz="2000" dirty="0"/>
              <a:t>May improve patient experience, engagement, and retention</a:t>
            </a:r>
          </a:p>
          <a:p>
            <a:pPr lvl="1">
              <a:lnSpc>
                <a:spcPct val="100000"/>
              </a:lnSpc>
              <a:spcBef>
                <a:spcPts val="0"/>
              </a:spcBef>
              <a:buFont typeface="Courier New" panose="02070309020205020404" pitchFamily="49" charset="0"/>
              <a:buChar char="o"/>
            </a:pPr>
            <a:r>
              <a:rPr lang="en-US" sz="1800" dirty="0"/>
              <a:t> Decreases social isolation and loneliness </a:t>
            </a:r>
          </a:p>
          <a:p>
            <a:pPr lvl="1">
              <a:lnSpc>
                <a:spcPct val="100000"/>
              </a:lnSpc>
              <a:spcBef>
                <a:spcPts val="0"/>
              </a:spcBef>
              <a:buFont typeface="Courier New" panose="02070309020205020404" pitchFamily="49" charset="0"/>
              <a:buChar char="o"/>
            </a:pPr>
            <a:r>
              <a:rPr lang="en-US" sz="1800" dirty="0"/>
              <a:t> Shortens period of time to return to daily activities</a:t>
            </a:r>
          </a:p>
          <a:p>
            <a:pPr marL="457200" lvl="1" indent="0">
              <a:lnSpc>
                <a:spcPct val="100000"/>
              </a:lnSpc>
              <a:spcBef>
                <a:spcPts val="0"/>
              </a:spcBef>
              <a:buNone/>
            </a:pPr>
            <a:endParaRPr lang="en-US" sz="1000" dirty="0"/>
          </a:p>
          <a:p>
            <a:pPr>
              <a:lnSpc>
                <a:spcPct val="100000"/>
              </a:lnSpc>
              <a:spcBef>
                <a:spcPts val="0"/>
              </a:spcBef>
            </a:pPr>
            <a:r>
              <a:rPr lang="en-US" sz="2000" dirty="0"/>
              <a:t>Reduces hospital readmissions</a:t>
            </a:r>
            <a:endParaRPr lang="en-US" sz="1000" dirty="0"/>
          </a:p>
          <a:p>
            <a:pPr>
              <a:lnSpc>
                <a:spcPct val="100000"/>
              </a:lnSpc>
              <a:spcBef>
                <a:spcPts val="0"/>
              </a:spcBef>
            </a:pPr>
            <a:endParaRPr lang="en-US" sz="1000" dirty="0"/>
          </a:p>
          <a:p>
            <a:pPr>
              <a:lnSpc>
                <a:spcPct val="100000"/>
              </a:lnSpc>
              <a:spcBef>
                <a:spcPts val="0"/>
              </a:spcBef>
            </a:pPr>
            <a:r>
              <a:rPr lang="en-US" sz="2000" dirty="0"/>
              <a:t>Improves clinician or hospital performance on CR referral performance measures within cardiology/thoracic surgery registries</a:t>
            </a:r>
          </a:p>
          <a:p>
            <a:pPr marL="746125" lvl="1">
              <a:lnSpc>
                <a:spcPct val="100000"/>
              </a:lnSpc>
              <a:spcBef>
                <a:spcPts val="0"/>
              </a:spcBef>
              <a:buFont typeface="Courier New" panose="02070309020205020404" pitchFamily="49" charset="0"/>
              <a:buChar char="o"/>
            </a:pPr>
            <a:r>
              <a:rPr lang="en-US" sz="1800" dirty="0"/>
              <a:t>E.g., Cath-PCI, PINNACLE, Chest Pain-MI, Get With The Guidelines (GWTG) CAD, GWTG HF, and STS Adult Cardiac Surgery Database</a:t>
            </a:r>
          </a:p>
          <a:p>
            <a:pPr>
              <a:lnSpc>
                <a:spcPct val="100000"/>
              </a:lnSpc>
              <a:spcBef>
                <a:spcPts val="0"/>
              </a:spcBef>
            </a:pPr>
            <a:endParaRPr lang="en-US" sz="1000" dirty="0"/>
          </a:p>
          <a:p>
            <a:pPr>
              <a:lnSpc>
                <a:spcPct val="100000"/>
              </a:lnSpc>
              <a:spcBef>
                <a:spcPts val="0"/>
              </a:spcBef>
            </a:pPr>
            <a:r>
              <a:rPr lang="en-US" sz="2000" dirty="0"/>
              <a:t>Ensures the provision of comprehensive and clinical guideline-recommended cardiovascular care, of which may be recognized by quality improvement programs</a:t>
            </a:r>
          </a:p>
          <a:p>
            <a:pPr>
              <a:lnSpc>
                <a:spcPct val="100000"/>
              </a:lnSpc>
              <a:spcBef>
                <a:spcPts val="0"/>
              </a:spcBef>
            </a:pPr>
            <a:endParaRPr lang="en-US" sz="1000" dirty="0"/>
          </a:p>
          <a:p>
            <a:pPr>
              <a:lnSpc>
                <a:spcPct val="100000"/>
              </a:lnSpc>
              <a:spcBef>
                <a:spcPts val="0"/>
              </a:spcBef>
            </a:pPr>
            <a:r>
              <a:rPr lang="en-US" sz="2000" dirty="0"/>
              <a:t>Improves quality of care indicators (especially relevant for hospitals operating with a value-based payment model)</a:t>
            </a:r>
          </a:p>
          <a:p>
            <a:pPr>
              <a:lnSpc>
                <a:spcPct val="100000"/>
              </a:lnSpc>
              <a:spcBef>
                <a:spcPts val="0"/>
              </a:spcBef>
            </a:pPr>
            <a:endParaRPr lang="en-US" sz="1400" dirty="0"/>
          </a:p>
          <a:p>
            <a:pPr>
              <a:lnSpc>
                <a:spcPct val="100000"/>
              </a:lnSpc>
              <a:spcBef>
                <a:spcPts val="0"/>
              </a:spcBef>
            </a:pPr>
            <a:endParaRPr lang="en-US" sz="1100" dirty="0"/>
          </a:p>
        </p:txBody>
      </p:sp>
      <p:sp>
        <p:nvSpPr>
          <p:cNvPr id="4" name="TextBox 3">
            <a:extLst>
              <a:ext uri="{FF2B5EF4-FFF2-40B4-BE49-F238E27FC236}">
                <a16:creationId xmlns:a16="http://schemas.microsoft.com/office/drawing/2014/main" id="{E52413C1-9AB0-E78B-A533-5D0A7BF2B228}"/>
              </a:ext>
            </a:extLst>
          </p:cNvPr>
          <p:cNvSpPr txBox="1"/>
          <p:nvPr/>
        </p:nvSpPr>
        <p:spPr>
          <a:xfrm>
            <a:off x="7655223" y="6457890"/>
            <a:ext cx="4636168" cy="400110"/>
          </a:xfrm>
          <a:prstGeom prst="rect">
            <a:avLst/>
          </a:prstGeom>
          <a:noFill/>
        </p:spPr>
        <p:txBody>
          <a:bodyPr wrap="square" rtlCol="0">
            <a:spAutoFit/>
          </a:bodyPr>
          <a:lstStyle/>
          <a:p>
            <a:pPr algn="r"/>
            <a:r>
              <a:rPr lang="en-US" sz="1000" b="0" i="0" dirty="0">
                <a:solidFill>
                  <a:srgbClr val="000000"/>
                </a:solidFill>
                <a:effectLst/>
                <a:latin typeface="Arial" panose="020B0604020202020204" pitchFamily="34" charset="0"/>
                <a:cs typeface="Arial" panose="020B0604020202020204" pitchFamily="34" charset="0"/>
              </a:rPr>
              <a:t>Hegewald J,  et al. </a:t>
            </a:r>
            <a:r>
              <a:rPr lang="en-US" sz="1000" b="0" i="1" dirty="0">
                <a:solidFill>
                  <a:srgbClr val="000000"/>
                </a:solidFill>
                <a:effectLst/>
                <a:latin typeface="Arial" panose="020B0604020202020204" pitchFamily="34" charset="0"/>
                <a:cs typeface="Arial" panose="020B0604020202020204" pitchFamily="34" charset="0"/>
              </a:rPr>
              <a:t>Cochrane Database Syst Rev</a:t>
            </a:r>
            <a:r>
              <a:rPr lang="en-US" sz="1000" b="0" i="0" dirty="0">
                <a:solidFill>
                  <a:srgbClr val="000000"/>
                </a:solidFill>
                <a:effectLst/>
                <a:latin typeface="Arial" panose="020B0604020202020204" pitchFamily="34" charset="0"/>
                <a:cs typeface="Arial" panose="020B0604020202020204" pitchFamily="34" charset="0"/>
              </a:rPr>
              <a:t>. 2019;3:CD010748.</a:t>
            </a:r>
          </a:p>
          <a:p>
            <a:pPr algn="r"/>
            <a:r>
              <a:rPr lang="en-US" sz="1000" dirty="0">
                <a:solidFill>
                  <a:srgbClr val="000000"/>
                </a:solidFill>
                <a:latin typeface="Arial" panose="020B0604020202020204" pitchFamily="34" charset="0"/>
                <a:cs typeface="Arial" panose="020B0604020202020204" pitchFamily="34" charset="0"/>
              </a:rPr>
              <a:t>Long L, et al. </a:t>
            </a:r>
            <a:r>
              <a:rPr lang="en-US" sz="1000" i="1" dirty="0">
                <a:solidFill>
                  <a:srgbClr val="000000"/>
                </a:solidFill>
                <a:latin typeface="Arial" panose="020B0604020202020204" pitchFamily="34" charset="0"/>
                <a:cs typeface="Arial" panose="020B0604020202020204" pitchFamily="34" charset="0"/>
              </a:rPr>
              <a:t>Cochrane Database Syst Rev</a:t>
            </a:r>
            <a:r>
              <a:rPr lang="en-US" sz="1000" dirty="0">
                <a:solidFill>
                  <a:srgbClr val="000000"/>
                </a:solidFill>
                <a:latin typeface="Arial" panose="020B0604020202020204" pitchFamily="34" charset="0"/>
                <a:cs typeface="Arial" panose="020B0604020202020204" pitchFamily="34" charset="0"/>
              </a:rPr>
              <a:t>. 2019;1:CD003331.</a:t>
            </a:r>
            <a:r>
              <a:rPr lang="en-US" sz="1000" b="0" i="0" dirty="0">
                <a:solidFill>
                  <a:srgbClr val="000000"/>
                </a:solidFill>
                <a:effectLst/>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9847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1E8051-669A-4B36-8383-5DF31E901580}"/>
              </a:ext>
            </a:extLst>
          </p:cNvPr>
          <p:cNvSpPr>
            <a:spLocks noGrp="1"/>
          </p:cNvSpPr>
          <p:nvPr>
            <p:ph type="title"/>
          </p:nvPr>
        </p:nvSpPr>
        <p:spPr/>
        <p:txBody>
          <a:bodyPr/>
          <a:lstStyle/>
          <a:p>
            <a:r>
              <a:rPr lang="en-US" b="1" dirty="0"/>
              <a:t>Cardiovascular Disease Mortality 1999-2018</a:t>
            </a:r>
          </a:p>
        </p:txBody>
      </p:sp>
      <p:pic>
        <p:nvPicPr>
          <p:cNvPr id="15" name="Picture 14" descr="Chart, line chart&#10;&#10;Description automatically generated">
            <a:extLst>
              <a:ext uri="{FF2B5EF4-FFF2-40B4-BE49-F238E27FC236}">
                <a16:creationId xmlns:a16="http://schemas.microsoft.com/office/drawing/2014/main" id="{6BB7199B-8E06-4685-BCA2-55B28F0E1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723" y="1417861"/>
            <a:ext cx="6232001" cy="4181673"/>
          </a:xfrm>
          <a:prstGeom prst="rect">
            <a:avLst/>
          </a:prstGeom>
        </p:spPr>
      </p:pic>
      <p:cxnSp>
        <p:nvCxnSpPr>
          <p:cNvPr id="8" name="Straight Arrow Connector 7" descr="Right arrow pointing to heart failure">
            <a:extLst>
              <a:ext uri="{FF2B5EF4-FFF2-40B4-BE49-F238E27FC236}">
                <a16:creationId xmlns:a16="http://schemas.microsoft.com/office/drawing/2014/main" id="{86623261-32EF-4161-9369-4718C23C6D60}"/>
              </a:ext>
            </a:extLst>
          </p:cNvPr>
          <p:cNvCxnSpPr>
            <a:cxnSpLocks/>
          </p:cNvCxnSpPr>
          <p:nvPr/>
        </p:nvCxnSpPr>
        <p:spPr>
          <a:xfrm>
            <a:off x="8020157" y="1924477"/>
            <a:ext cx="120433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4C62C39-7033-4B35-BB04-4C1ADE976478}"/>
              </a:ext>
            </a:extLst>
          </p:cNvPr>
          <p:cNvSpPr txBox="1"/>
          <p:nvPr/>
        </p:nvSpPr>
        <p:spPr>
          <a:xfrm>
            <a:off x="9224489" y="1570534"/>
            <a:ext cx="1438508" cy="707886"/>
          </a:xfrm>
          <a:prstGeom prst="rect">
            <a:avLst/>
          </a:prstGeom>
          <a:noFill/>
        </p:spPr>
        <p:txBody>
          <a:bodyPr wrap="square" rtlCol="0">
            <a:spAutoFit/>
          </a:bodyPr>
          <a:lstStyle/>
          <a:p>
            <a:r>
              <a:rPr lang="en-US" sz="2000" dirty="0">
                <a:solidFill>
                  <a:srgbClr val="00B050"/>
                </a:solidFill>
                <a:latin typeface="Arial" panose="020B0604020202020204" pitchFamily="34" charset="0"/>
                <a:cs typeface="Arial" panose="020B0604020202020204" pitchFamily="34" charset="0"/>
              </a:rPr>
              <a:t>heart failure</a:t>
            </a:r>
          </a:p>
        </p:txBody>
      </p:sp>
      <p:sp>
        <p:nvSpPr>
          <p:cNvPr id="6" name="Rectangle 5">
            <a:extLst>
              <a:ext uri="{FF2B5EF4-FFF2-40B4-BE49-F238E27FC236}">
                <a16:creationId xmlns:a16="http://schemas.microsoft.com/office/drawing/2014/main" id="{4CC3F2FF-BBDB-4C8D-BDE5-2F9CD0B9BDD1}"/>
              </a:ext>
            </a:extLst>
          </p:cNvPr>
          <p:cNvSpPr/>
          <p:nvPr/>
        </p:nvSpPr>
        <p:spPr>
          <a:xfrm>
            <a:off x="9422107" y="3110634"/>
            <a:ext cx="2084999" cy="1382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CVD = cardiovascular disease</a:t>
            </a:r>
          </a:p>
          <a:p>
            <a:pPr algn="ctr"/>
            <a:r>
              <a:rPr lang="en-US" sz="1400" dirty="0">
                <a:solidFill>
                  <a:schemeClr val="tx1"/>
                </a:solidFill>
                <a:latin typeface="Arial" panose="020B0604020202020204" pitchFamily="34" charset="0"/>
                <a:cs typeface="Arial" panose="020B0604020202020204" pitchFamily="34" charset="0"/>
              </a:rPr>
              <a:t>CHD = coronary heart disease</a:t>
            </a:r>
            <a:endParaRPr lang="en-US" dirty="0">
              <a:solidFill>
                <a:schemeClr val="tx1"/>
              </a:solidFill>
            </a:endParaRPr>
          </a:p>
        </p:txBody>
      </p:sp>
      <p:pic>
        <p:nvPicPr>
          <p:cNvPr id="13" name="Picture 12" descr="Figure 2. Trends in age-adjusted mortality rates per 100,000 population attributable to total cardiovascular disease and to leading subtypes of cardiovascular disease as underlying causes of death in the United States with the average annual percentage change before and after the inflection point between 199 to 2011 and 2011 to 2018.">
            <a:extLst>
              <a:ext uri="{FF2B5EF4-FFF2-40B4-BE49-F238E27FC236}">
                <a16:creationId xmlns:a16="http://schemas.microsoft.com/office/drawing/2014/main" id="{D5452778-241C-4DCF-861C-D6644188C10F}"/>
              </a:ext>
            </a:extLst>
          </p:cNvPr>
          <p:cNvPicPr>
            <a:picLocks noChangeAspect="1"/>
          </p:cNvPicPr>
          <p:nvPr/>
        </p:nvPicPr>
        <p:blipFill>
          <a:blip r:embed="rId4"/>
          <a:stretch>
            <a:fillRect/>
          </a:stretch>
        </p:blipFill>
        <p:spPr>
          <a:xfrm>
            <a:off x="2508967" y="5626808"/>
            <a:ext cx="6291072" cy="1218124"/>
          </a:xfrm>
          <a:prstGeom prst="rect">
            <a:avLst/>
          </a:prstGeom>
        </p:spPr>
      </p:pic>
      <p:sp>
        <p:nvSpPr>
          <p:cNvPr id="5" name="TextBox 4">
            <a:extLst>
              <a:ext uri="{FF2B5EF4-FFF2-40B4-BE49-F238E27FC236}">
                <a16:creationId xmlns:a16="http://schemas.microsoft.com/office/drawing/2014/main" id="{5151300D-CD33-4656-AF99-89033E164BAE}"/>
              </a:ext>
            </a:extLst>
          </p:cNvPr>
          <p:cNvSpPr txBox="1"/>
          <p:nvPr/>
        </p:nvSpPr>
        <p:spPr>
          <a:xfrm>
            <a:off x="8904814" y="6598711"/>
            <a:ext cx="3352463" cy="246221"/>
          </a:xfrm>
          <a:prstGeom prst="rect">
            <a:avLst/>
          </a:prstGeom>
          <a:noFill/>
        </p:spPr>
        <p:txBody>
          <a:bodyPr wrap="square" rtlCol="0">
            <a:spAutoFit/>
          </a:bodyPr>
          <a:lstStyle/>
          <a:p>
            <a:r>
              <a:rPr lang="en-US" sz="1000" dirty="0">
                <a:effectLst/>
                <a:latin typeface="Arial" panose="020B0604020202020204" pitchFamily="34" charset="0"/>
                <a:ea typeface="Calibri" panose="020F0502020204030204" pitchFamily="34" charset="0"/>
                <a:cs typeface="Arial" panose="020B0604020202020204" pitchFamily="34" charset="0"/>
              </a:rPr>
              <a:t>             Goff DC, et al. </a:t>
            </a:r>
            <a:r>
              <a:rPr lang="en-US" sz="1000" i="1" dirty="0">
                <a:effectLst/>
                <a:latin typeface="Arial" panose="020B0604020202020204" pitchFamily="34" charset="0"/>
                <a:ea typeface="Calibri" panose="020F0502020204030204" pitchFamily="34" charset="0"/>
                <a:cs typeface="Arial" panose="020B0604020202020204" pitchFamily="34" charset="0"/>
              </a:rPr>
              <a:t>Circulation</a:t>
            </a:r>
            <a:r>
              <a:rPr lang="en-US" sz="1000" dirty="0">
                <a:effectLst/>
                <a:latin typeface="Arial" panose="020B0604020202020204" pitchFamily="34" charset="0"/>
                <a:ea typeface="Calibri" panose="020F0502020204030204" pitchFamily="34" charset="0"/>
                <a:cs typeface="Arial" panose="020B0604020202020204" pitchFamily="34" charset="0"/>
              </a:rPr>
              <a:t>. 2021;143(8):837-851.</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6307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7B2382-C733-F192-762C-2C9B6CDF0BC8}"/>
              </a:ext>
            </a:extLst>
          </p:cNvPr>
          <p:cNvSpPr>
            <a:spLocks noGrp="1"/>
          </p:cNvSpPr>
          <p:nvPr>
            <p:ph type="title"/>
          </p:nvPr>
        </p:nvSpPr>
        <p:spPr/>
        <p:txBody>
          <a:bodyPr>
            <a:normAutofit/>
          </a:bodyPr>
          <a:lstStyle/>
          <a:p>
            <a:r>
              <a:rPr lang="en-US" sz="3600" b="1" dirty="0"/>
              <a:t>Potential CR Partners By State, Territory, and/or Region</a:t>
            </a:r>
          </a:p>
        </p:txBody>
      </p:sp>
      <p:sp>
        <p:nvSpPr>
          <p:cNvPr id="5" name="Content Placeholder 4">
            <a:extLst>
              <a:ext uri="{FF2B5EF4-FFF2-40B4-BE49-F238E27FC236}">
                <a16:creationId xmlns:a16="http://schemas.microsoft.com/office/drawing/2014/main" id="{23A12E97-6F24-CDFA-ED81-7C7C123C8535}"/>
              </a:ext>
            </a:extLst>
          </p:cNvPr>
          <p:cNvSpPr>
            <a:spLocks noGrp="1"/>
          </p:cNvSpPr>
          <p:nvPr>
            <p:ph idx="1"/>
          </p:nvPr>
        </p:nvSpPr>
        <p:spPr>
          <a:xfrm>
            <a:off x="838200" y="1590341"/>
            <a:ext cx="10515600" cy="4351338"/>
          </a:xfrm>
        </p:spPr>
        <p:txBody>
          <a:bodyPr>
            <a:normAutofit lnSpcReduction="10000"/>
          </a:bodyPr>
          <a:lstStyle/>
          <a:p>
            <a:pPr marL="342900" marR="0" lvl="0" indent="-342900">
              <a:lnSpc>
                <a:spcPct val="100000"/>
              </a:lnSpc>
              <a:spcBef>
                <a:spcPts val="0"/>
              </a:spcBef>
              <a:buFont typeface="Arial" panose="020B0604020202020204" pitchFamily="34" charset="0"/>
              <a:buChar char="•"/>
              <a:tabLst>
                <a:tab pos="457200" algn="l"/>
              </a:tabLst>
            </a:pPr>
            <a:r>
              <a:rPr lang="en-US" sz="24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AACVPR State Affiliate Societies</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buFont typeface="Arial" panose="020B0604020202020204" pitchFamily="34" charset="0"/>
              <a:buChar char="•"/>
              <a:tabLst>
                <a:tab pos="457200" algn="l"/>
              </a:tabLst>
            </a:pPr>
            <a:r>
              <a:rPr lang="en-US" sz="2400" dirty="0">
                <a:effectLst/>
                <a:latin typeface="Arial" panose="020B0604020202020204" pitchFamily="34" charset="0"/>
                <a:ea typeface="Calibri" panose="020F0502020204030204" pitchFamily="34" charset="0"/>
                <a:cs typeface="Arial" panose="020B0604020202020204" pitchFamily="34" charset="0"/>
              </a:rPr>
              <a:t>Academic institutions</a:t>
            </a:r>
          </a:p>
          <a:p>
            <a:pPr marL="342900" marR="0" lvl="0" indent="-342900">
              <a:lnSpc>
                <a:spcPct val="100000"/>
              </a:lnSpc>
              <a:spcBef>
                <a:spcPts val="0"/>
              </a:spcBef>
              <a:buFont typeface="Arial" panose="020B0604020202020204" pitchFamily="34" charset="0"/>
              <a:buChar char="•"/>
              <a:tabLst>
                <a:tab pos="457200" algn="l"/>
              </a:tabLst>
            </a:pPr>
            <a:r>
              <a:rPr lang="en-US" sz="2400" u="sng" dirty="0">
                <a:solidFill>
                  <a:srgbClr val="0563C1"/>
                </a:solidFill>
                <a:effectLst/>
                <a:latin typeface="Arial" panose="020B0604020202020204" pitchFamily="34" charset="0"/>
                <a:ea typeface="Calibri" panose="020F0502020204030204" pitchFamily="34" charset="0"/>
                <a:cs typeface="Arial" panose="020B0604020202020204" pitchFamily="34" charset="0"/>
              </a:rPr>
              <a:t>American College of Cardiology – State Chapter Leadership</a:t>
            </a:r>
          </a:p>
          <a:p>
            <a:pPr marL="342900" marR="0" lvl="0" indent="-342900">
              <a:lnSpc>
                <a:spcPct val="100000"/>
              </a:lnSpc>
              <a:spcBef>
                <a:spcPts val="0"/>
              </a:spcBef>
              <a:buFont typeface="Arial" panose="020B0604020202020204" pitchFamily="34" charset="0"/>
              <a:buChar char="•"/>
              <a:tabLst>
                <a:tab pos="457200" algn="l"/>
              </a:tabLst>
            </a:pPr>
            <a:r>
              <a:rPr lang="en-US" sz="24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Quality Innovation Network – Quality Improvement Organizations</a:t>
            </a:r>
            <a:endParaRPr lang="en-US" sz="2400"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buFont typeface="Arial" panose="020B0604020202020204" pitchFamily="34" charset="0"/>
              <a:buChar char="•"/>
              <a:tabLst>
                <a:tab pos="457200" algn="l"/>
              </a:tabLst>
            </a:pPr>
            <a:r>
              <a:rPr lang="en-US" sz="24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5"/>
              </a:rPr>
              <a:t>State &amp; Territorial Health Departments</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buFont typeface="Arial" panose="020B0604020202020204" pitchFamily="34" charset="0"/>
              <a:buChar char="•"/>
              <a:tabLst>
                <a:tab pos="457200" algn="l"/>
              </a:tabLst>
            </a:pPr>
            <a:r>
              <a:rPr lang="en-US" sz="24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State Hospital Associations</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buFont typeface="Arial" panose="020B0604020202020204" pitchFamily="34" charset="0"/>
              <a:buChar char="•"/>
              <a:tabLst>
                <a:tab pos="457200" algn="l"/>
              </a:tabLst>
            </a:pPr>
            <a:r>
              <a:rPr lang="en-US" sz="24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7"/>
              </a:rPr>
              <a:t>State Insurance Departments</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buFont typeface="Arial" panose="020B0604020202020204" pitchFamily="34" charset="0"/>
              <a:buChar char="•"/>
              <a:tabLst>
                <a:tab pos="457200" algn="l"/>
              </a:tabLst>
            </a:pPr>
            <a:r>
              <a:rPr lang="en-US" sz="24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8"/>
              </a:rPr>
              <a:t>State Medicaid Programs</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buFont typeface="Arial" panose="020B0604020202020204" pitchFamily="34" charset="0"/>
              <a:buChar char="•"/>
              <a:tabLst>
                <a:tab pos="457200" algn="l"/>
              </a:tabLst>
            </a:pPr>
            <a:r>
              <a:rPr lang="en-US" sz="24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9"/>
              </a:rPr>
              <a:t>State Rural Health Associations</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buFont typeface="Arial" panose="020B0604020202020204" pitchFamily="34" charset="0"/>
              <a:buChar char="•"/>
              <a:tabLst>
                <a:tab pos="457200" algn="l"/>
              </a:tabLst>
            </a:pPr>
            <a:r>
              <a:rPr lang="en-US" sz="24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0"/>
              </a:rPr>
              <a:t>State Vocational Rehabilitation Agencies</a:t>
            </a:r>
            <a:endParaRPr lang="en-US" sz="2400"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buFont typeface="Arial" panose="020B0604020202020204" pitchFamily="34" charset="0"/>
              <a:buChar char="•"/>
              <a:tabLst>
                <a:tab pos="457200" algn="l"/>
              </a:tabLst>
            </a:pPr>
            <a:r>
              <a:rPr lang="en-US" sz="2400" dirty="0">
                <a:latin typeface="Arial" panose="020B0604020202020204" pitchFamily="34" charset="0"/>
                <a:ea typeface="Calibri" panose="020F0502020204030204" pitchFamily="34" charset="0"/>
                <a:cs typeface="Arial" panose="020B0604020202020204" pitchFamily="34" charset="0"/>
              </a:rPr>
              <a:t>State health care insurance carriers</a:t>
            </a:r>
          </a:p>
          <a:p>
            <a:pPr marL="342900" marR="0" lvl="0" indent="-342900">
              <a:lnSpc>
                <a:spcPct val="100000"/>
              </a:lnSpc>
              <a:spcBef>
                <a:spcPts val="0"/>
              </a:spcBef>
              <a:buFont typeface="Arial" panose="020B0604020202020204" pitchFamily="34" charset="0"/>
              <a:buChar char="•"/>
              <a:tabLst>
                <a:tab pos="457200" algn="l"/>
              </a:tabLst>
            </a:pPr>
            <a:r>
              <a:rPr lang="en-US" sz="2400" dirty="0">
                <a:latin typeface="Arial" panose="020B0604020202020204" pitchFamily="34" charset="0"/>
                <a:ea typeface="Calibri" panose="020F0502020204030204" pitchFamily="34" charset="0"/>
                <a:cs typeface="Arial" panose="020B0604020202020204" pitchFamily="34" charset="0"/>
              </a:rPr>
              <a:t>Other organizations or agencies unique to your state, territory, or region</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1380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a:normAutofit/>
          </a:bodyPr>
          <a:lstStyle/>
          <a:p>
            <a:pPr algn="ctr"/>
            <a:r>
              <a:rPr lang="en-US" sz="3600" b="1" dirty="0">
                <a:solidFill>
                  <a:schemeClr val="bg1"/>
                </a:solidFill>
                <a:latin typeface="Arial" panose="020B0604020202020204" pitchFamily="34" charset="0"/>
                <a:cs typeface="Arial" panose="020B0604020202020204" pitchFamily="34" charset="0"/>
              </a:rPr>
              <a:t>Actions for Hospitals </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as Employers</a:t>
            </a:r>
            <a:endParaRPr lang="en-US" sz="3600" b="1" i="1" dirty="0">
              <a:solidFill>
                <a:schemeClr val="bg1"/>
              </a:solidFill>
              <a:latin typeface="Arial" panose="020B0604020202020204" pitchFamily="34" charset="0"/>
              <a:cs typeface="Arial" panose="020B0604020202020204" pitchFamily="34" charset="0"/>
            </a:endParaRPr>
          </a:p>
        </p:txBody>
      </p:sp>
      <p:sp>
        <p:nvSpPr>
          <p:cNvPr id="5" name="Content Placeholder 2"/>
          <p:cNvSpPr txBox="1">
            <a:spLocks noGrp="1"/>
          </p:cNvSpPr>
          <p:nvPr>
            <p:ph idx="1"/>
          </p:nvPr>
        </p:nvSpPr>
        <p:spPr>
          <a:xfrm>
            <a:off x="680726" y="1550152"/>
            <a:ext cx="7886700" cy="4477869"/>
          </a:xfrm>
        </p:spPr>
        <p:txBody>
          <a:bodyPr>
            <a:noAutofit/>
          </a:bodyPr>
          <a:lstStyle/>
          <a:p>
            <a:pPr marL="514350" lvl="1" indent="-514350">
              <a:lnSpc>
                <a:spcPct val="100000"/>
              </a:lnSpc>
              <a:spcBef>
                <a:spcPts val="0"/>
              </a:spcBef>
              <a:buFont typeface="+mj-lt"/>
              <a:buAutoNum type="arabicPeriod"/>
            </a:pPr>
            <a:r>
              <a:rPr lang="en-US" dirty="0">
                <a:latin typeface="Arial" panose="020B0604020202020204" pitchFamily="34" charset="0"/>
                <a:cs typeface="Arial" panose="020B0604020202020204" pitchFamily="34" charset="0"/>
              </a:rPr>
              <a:t>Analyze claims to find the % of eligible employees that receive CR and their “dose”</a:t>
            </a:r>
          </a:p>
          <a:p>
            <a:pPr marL="514350" lvl="1" indent="-514350">
              <a:lnSpc>
                <a:spcPct val="100000"/>
              </a:lnSpc>
              <a:spcBef>
                <a:spcPts val="0"/>
              </a:spcBef>
              <a:buFont typeface="+mj-lt"/>
              <a:buAutoNum type="arabicPeriod"/>
            </a:pPr>
            <a:endParaRPr lang="en-US" sz="1800" dirty="0">
              <a:latin typeface="Arial" panose="020B0604020202020204" pitchFamily="34" charset="0"/>
              <a:cs typeface="Arial" panose="020B0604020202020204" pitchFamily="34" charset="0"/>
            </a:endParaRPr>
          </a:p>
          <a:p>
            <a:pPr marL="514350" lvl="1" indent="-514350">
              <a:lnSpc>
                <a:spcPct val="100000"/>
              </a:lnSpc>
              <a:spcBef>
                <a:spcPts val="0"/>
              </a:spcBef>
              <a:buFont typeface="+mj-lt"/>
              <a:buAutoNum type="arabicPeriod"/>
            </a:pPr>
            <a:r>
              <a:rPr lang="en-US" dirty="0">
                <a:latin typeface="Arial" panose="020B0604020202020204" pitchFamily="34" charset="0"/>
                <a:cs typeface="Arial" panose="020B0604020202020204" pitchFamily="34" charset="0"/>
              </a:rPr>
              <a:t>Educate employees about the benefits of CR and encourage CR-eligible employees to participate </a:t>
            </a:r>
          </a:p>
          <a:p>
            <a:pPr marL="514350" lvl="1" indent="-514350">
              <a:lnSpc>
                <a:spcPct val="100000"/>
              </a:lnSpc>
              <a:spcBef>
                <a:spcPts val="0"/>
              </a:spcBef>
              <a:buFont typeface="+mj-lt"/>
              <a:buAutoNum type="arabicPeriod"/>
            </a:pPr>
            <a:endParaRPr lang="en-US" sz="1800" dirty="0">
              <a:latin typeface="Arial" panose="020B0604020202020204" pitchFamily="34" charset="0"/>
              <a:cs typeface="Arial" panose="020B0604020202020204" pitchFamily="34" charset="0"/>
            </a:endParaRPr>
          </a:p>
          <a:p>
            <a:pPr marL="514350" lvl="1" indent="-514350">
              <a:lnSpc>
                <a:spcPct val="100000"/>
              </a:lnSpc>
              <a:spcBef>
                <a:spcPts val="0"/>
              </a:spcBef>
              <a:buFont typeface="+mj-lt"/>
              <a:buAutoNum type="arabicPeriod"/>
            </a:pPr>
            <a:r>
              <a:rPr lang="en-US" dirty="0">
                <a:latin typeface="Arial" panose="020B0604020202020204" pitchFamily="34" charset="0"/>
                <a:cs typeface="Arial" panose="020B0604020202020204" pitchFamily="34" charset="0"/>
              </a:rPr>
              <a:t>Partner with the CR programs to best accommodate your employees’ needs</a:t>
            </a:r>
          </a:p>
          <a:p>
            <a:pPr marL="514350" lvl="1" indent="-514350">
              <a:lnSpc>
                <a:spcPct val="100000"/>
              </a:lnSpc>
              <a:spcBef>
                <a:spcPts val="0"/>
              </a:spcBef>
              <a:buFont typeface="+mj-lt"/>
              <a:buAutoNum type="arabicPeriod"/>
            </a:pPr>
            <a:endParaRPr lang="en-US" sz="1800" dirty="0">
              <a:latin typeface="Arial" panose="020B0604020202020204" pitchFamily="34" charset="0"/>
              <a:cs typeface="Arial" panose="020B0604020202020204" pitchFamily="34" charset="0"/>
            </a:endParaRPr>
          </a:p>
          <a:p>
            <a:pPr marL="514350" lvl="1" indent="-514350">
              <a:lnSpc>
                <a:spcPct val="100000"/>
              </a:lnSpc>
              <a:spcBef>
                <a:spcPts val="0"/>
              </a:spcBef>
              <a:buFont typeface="+mj-lt"/>
              <a:buAutoNum type="arabicPeriod"/>
            </a:pPr>
            <a:r>
              <a:rPr lang="en-US" dirty="0">
                <a:latin typeface="Arial" panose="020B0604020202020204" pitchFamily="34" charset="0"/>
                <a:cs typeface="Arial" panose="020B0604020202020204" pitchFamily="34" charset="0"/>
              </a:rPr>
              <a:t>Eliminate or reduce cost-sharing with contracted health insurance carrier</a:t>
            </a:r>
          </a:p>
          <a:p>
            <a:pPr marL="0" lvl="1" indent="0">
              <a:lnSpc>
                <a:spcPct val="100000"/>
              </a:lnSpc>
              <a:spcBef>
                <a:spcPts val="0"/>
              </a:spcBef>
              <a:buNone/>
            </a:pPr>
            <a:endParaRPr lang="en-US" sz="800" dirty="0">
              <a:latin typeface="Arial" panose="020B0604020202020204" pitchFamily="34" charset="0"/>
              <a:cs typeface="Arial" panose="020B0604020202020204" pitchFamily="34" charset="0"/>
            </a:endParaRPr>
          </a:p>
          <a:p>
            <a:pPr marL="514350" lvl="1" indent="-514350">
              <a:spcBef>
                <a:spcPts val="0"/>
              </a:spcBef>
              <a:spcAft>
                <a:spcPts val="600"/>
              </a:spcAft>
              <a:buFont typeface="+mj-lt"/>
              <a:buAutoNum type="arabicPeriod"/>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CD91363-855B-1D18-AEB2-3122D2BFD36F}"/>
              </a:ext>
            </a:extLst>
          </p:cNvPr>
          <p:cNvSpPr txBox="1"/>
          <p:nvPr/>
        </p:nvSpPr>
        <p:spPr>
          <a:xfrm>
            <a:off x="8694843" y="2234814"/>
            <a:ext cx="2689014" cy="3108543"/>
          </a:xfrm>
          <a:prstGeom prst="rect">
            <a:avLst/>
          </a:prstGeom>
          <a:solidFill>
            <a:srgbClr val="EFE7E8"/>
          </a:solidFill>
          <a:ln>
            <a:solidFill>
              <a:srgbClr val="860037"/>
            </a:solidFill>
          </a:ln>
        </p:spPr>
        <p:txBody>
          <a:bodyPr wrap="square" rtlCol="0">
            <a:spAutoFit/>
          </a:bodyPr>
          <a:lstStyle/>
          <a:p>
            <a:pPr algn="ctr"/>
            <a:r>
              <a:rPr lang="en-US" sz="2800" b="1" dirty="0">
                <a:latin typeface="Arial" panose="020B0604020202020204" pitchFamily="34" charset="0"/>
                <a:cs typeface="Arial" panose="020B0604020202020204" pitchFamily="34" charset="0"/>
              </a:rPr>
              <a:t>CR shortens the time needed to return to work for people with coronary heart disease</a:t>
            </a:r>
          </a:p>
        </p:txBody>
      </p:sp>
      <p:sp>
        <p:nvSpPr>
          <p:cNvPr id="3" name="TextBox 2">
            <a:extLst>
              <a:ext uri="{FF2B5EF4-FFF2-40B4-BE49-F238E27FC236}">
                <a16:creationId xmlns:a16="http://schemas.microsoft.com/office/drawing/2014/main" id="{847C5EA1-1BC4-12CC-07A1-DACCA0E6E335}"/>
              </a:ext>
            </a:extLst>
          </p:cNvPr>
          <p:cNvSpPr txBox="1"/>
          <p:nvPr/>
        </p:nvSpPr>
        <p:spPr>
          <a:xfrm>
            <a:off x="7625406" y="6611776"/>
            <a:ext cx="4636168" cy="246221"/>
          </a:xfrm>
          <a:prstGeom prst="rect">
            <a:avLst/>
          </a:prstGeom>
          <a:noFill/>
        </p:spPr>
        <p:txBody>
          <a:bodyPr wrap="square" rtlCol="0">
            <a:spAutoFit/>
          </a:bodyPr>
          <a:lstStyle/>
          <a:p>
            <a:pPr algn="r"/>
            <a:r>
              <a:rPr lang="en-US" sz="1000" b="0" i="0" dirty="0">
                <a:solidFill>
                  <a:srgbClr val="000000"/>
                </a:solidFill>
                <a:effectLst/>
                <a:latin typeface="Arial" panose="020B0604020202020204" pitchFamily="34" charset="0"/>
                <a:cs typeface="Arial" panose="020B0604020202020204" pitchFamily="34" charset="0"/>
              </a:rPr>
              <a:t>Hegewald J,  et al. </a:t>
            </a:r>
            <a:r>
              <a:rPr lang="en-US" sz="1000" b="0" i="1" dirty="0">
                <a:solidFill>
                  <a:srgbClr val="000000"/>
                </a:solidFill>
                <a:effectLst/>
                <a:latin typeface="Arial" panose="020B0604020202020204" pitchFamily="34" charset="0"/>
                <a:cs typeface="Arial" panose="020B0604020202020204" pitchFamily="34" charset="0"/>
              </a:rPr>
              <a:t>Cochrane Database Syst Rev</a:t>
            </a:r>
            <a:r>
              <a:rPr lang="en-US" sz="1000" b="0" i="0" dirty="0">
                <a:solidFill>
                  <a:srgbClr val="000000"/>
                </a:solidFill>
                <a:effectLst/>
                <a:latin typeface="Arial" panose="020B0604020202020204" pitchFamily="34" charset="0"/>
                <a:cs typeface="Arial" panose="020B0604020202020204" pitchFamily="34" charset="0"/>
              </a:rPr>
              <a:t>. 2019;3:CD010748. </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9114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53BAEA-D1F4-470B-A5DA-764A66A915FE}"/>
              </a:ext>
            </a:extLst>
          </p:cNvPr>
          <p:cNvSpPr>
            <a:spLocks noGrp="1"/>
          </p:cNvSpPr>
          <p:nvPr>
            <p:ph type="title"/>
          </p:nvPr>
        </p:nvSpPr>
        <p:spPr/>
        <p:txBody>
          <a:bodyPr>
            <a:normAutofit/>
          </a:bodyPr>
          <a:lstStyle/>
          <a:p>
            <a:r>
              <a:rPr lang="en-US" sz="3600" b="1" dirty="0"/>
              <a:t>Share What You’re Doing</a:t>
            </a:r>
            <a:br>
              <a:rPr lang="en-US" sz="3600" b="1" dirty="0"/>
            </a:br>
            <a:r>
              <a:rPr lang="en-US" sz="3600" b="1" dirty="0"/>
              <a:t>…And Be Recognized!</a:t>
            </a:r>
          </a:p>
        </p:txBody>
      </p:sp>
      <p:sp>
        <p:nvSpPr>
          <p:cNvPr id="2" name="Content Placeholder 1">
            <a:extLst>
              <a:ext uri="{FF2B5EF4-FFF2-40B4-BE49-F238E27FC236}">
                <a16:creationId xmlns:a16="http://schemas.microsoft.com/office/drawing/2014/main" id="{EAE64D2B-F821-4254-BD05-9DBCA3B3B46D}"/>
              </a:ext>
            </a:extLst>
          </p:cNvPr>
          <p:cNvSpPr>
            <a:spLocks noGrp="1"/>
          </p:cNvSpPr>
          <p:nvPr>
            <p:ph idx="1"/>
          </p:nvPr>
        </p:nvSpPr>
        <p:spPr>
          <a:xfrm>
            <a:off x="749707" y="1435769"/>
            <a:ext cx="10822730" cy="4463304"/>
          </a:xfrm>
        </p:spPr>
        <p:txBody>
          <a:bodyPr>
            <a:normAutofit lnSpcReduction="10000"/>
          </a:bodyPr>
          <a:lstStyle/>
          <a:p>
            <a:pPr marL="342900" lvl="1" indent="-342900">
              <a:lnSpc>
                <a:spcPct val="110000"/>
              </a:lnSpc>
              <a:spcBef>
                <a:spcPts val="0"/>
              </a:spcBef>
            </a:pPr>
            <a:r>
              <a:rPr lang="en-US" b="1" dirty="0">
                <a:latin typeface="Arial" panose="020B0604020202020204" pitchFamily="34" charset="0"/>
                <a:cs typeface="Arial" panose="020B0604020202020204" pitchFamily="34" charset="0"/>
              </a:rPr>
              <a:t>Share best practices and lessons learned. Email </a:t>
            </a:r>
            <a:r>
              <a:rPr lang="en-US" b="1" dirty="0">
                <a:latin typeface="Arial" panose="020B0604020202020204" pitchFamily="34" charset="0"/>
                <a:cs typeface="Arial" panose="020B0604020202020204" pitchFamily="34" charset="0"/>
                <a:hlinkClick r:id="rId3"/>
              </a:rPr>
              <a:t>MillionHeartsCRC@cdc.gov</a:t>
            </a:r>
            <a:r>
              <a:rPr lang="en-US" b="1" dirty="0">
                <a:latin typeface="Arial" panose="020B0604020202020204" pitchFamily="34" charset="0"/>
                <a:cs typeface="Arial" panose="020B0604020202020204" pitchFamily="34" charset="0"/>
              </a:rPr>
              <a:t>. </a:t>
            </a:r>
          </a:p>
          <a:p>
            <a:pPr marL="342900" lvl="1" indent="-342900">
              <a:lnSpc>
                <a:spcPct val="110000"/>
              </a:lnSpc>
              <a:spcBef>
                <a:spcPts val="0"/>
              </a:spcBef>
            </a:pPr>
            <a:endParaRPr lang="en-US" sz="2000" b="1" dirty="0">
              <a:latin typeface="Arial" panose="020B0604020202020204" pitchFamily="34" charset="0"/>
              <a:cs typeface="Arial" panose="020B0604020202020204" pitchFamily="34" charset="0"/>
            </a:endParaRPr>
          </a:p>
          <a:p>
            <a:pPr marL="342900" lvl="1" indent="-342900">
              <a:lnSpc>
                <a:spcPct val="110000"/>
              </a:lnSpc>
              <a:spcBef>
                <a:spcPts val="0"/>
              </a:spcBef>
            </a:pPr>
            <a:r>
              <a:rPr lang="en-US" b="1" dirty="0">
                <a:latin typeface="Arial" panose="020B0604020202020204" pitchFamily="34" charset="0"/>
                <a:cs typeface="Arial" panose="020B0604020202020204" pitchFamily="34" charset="0"/>
              </a:rPr>
              <a:t>Apply to be a </a:t>
            </a:r>
            <a:r>
              <a:rPr lang="en-US" b="1" dirty="0">
                <a:latin typeface="Arial" panose="020B0604020202020204" pitchFamily="34" charset="0"/>
                <a:cs typeface="Arial" panose="020B0604020202020204" pitchFamily="34" charset="0"/>
                <a:hlinkClick r:id="rId4"/>
              </a:rPr>
              <a:t>Million Hearts</a:t>
            </a:r>
            <a:r>
              <a:rPr lang="en-US" b="1" baseline="30000" dirty="0">
                <a:latin typeface="Arial" panose="020B0604020202020204" pitchFamily="34" charset="0"/>
                <a:cs typeface="Arial" panose="020B0604020202020204" pitchFamily="34" charset="0"/>
                <a:hlinkClick r:id="rId4"/>
              </a:rPr>
              <a:t>®</a:t>
            </a:r>
            <a:r>
              <a:rPr lang="en-US" b="1" dirty="0">
                <a:latin typeface="Arial" panose="020B0604020202020204" pitchFamily="34" charset="0"/>
                <a:cs typeface="Arial" panose="020B0604020202020204" pitchFamily="34" charset="0"/>
                <a:hlinkClick r:id="rId4"/>
              </a:rPr>
              <a:t> Hospital or Health System</a:t>
            </a:r>
            <a:r>
              <a:rPr lang="en-US" b="1" dirty="0">
                <a:latin typeface="Arial" panose="020B0604020202020204" pitchFamily="34" charset="0"/>
                <a:cs typeface="Arial" panose="020B0604020202020204" pitchFamily="34" charset="0"/>
              </a:rPr>
              <a:t> to be recognized </a:t>
            </a:r>
            <a:r>
              <a:rPr lang="en-US" dirty="0">
                <a:latin typeface="Arial" panose="020B0604020202020204" pitchFamily="34" charset="0"/>
                <a:cs typeface="Arial" panose="020B0604020202020204" pitchFamily="34" charset="0"/>
              </a:rPr>
              <a:t>for your work to prevent cardiovascular events </a:t>
            </a:r>
          </a:p>
          <a:p>
            <a:pPr marL="342900" lvl="1" indent="-342900">
              <a:lnSpc>
                <a:spcPct val="110000"/>
              </a:lnSpc>
              <a:spcBef>
                <a:spcPts val="0"/>
              </a:spcBef>
            </a:pPr>
            <a:endParaRPr lang="en-US" sz="2000" dirty="0">
              <a:latin typeface="Arial" panose="020B0604020202020204" pitchFamily="34" charset="0"/>
              <a:cs typeface="Arial" panose="020B0604020202020204" pitchFamily="34" charset="0"/>
            </a:endParaRPr>
          </a:p>
          <a:p>
            <a:pPr marL="342900" lvl="1" indent="-342900">
              <a:lnSpc>
                <a:spcPct val="110000"/>
              </a:lnSpc>
              <a:spcBef>
                <a:spcPts val="0"/>
              </a:spcBef>
            </a:pPr>
            <a:r>
              <a:rPr lang="en-US" b="1" dirty="0">
                <a:latin typeface="Arial" panose="020B0604020202020204" pitchFamily="34" charset="0"/>
                <a:cs typeface="Arial" panose="020B0604020202020204" pitchFamily="34" charset="0"/>
              </a:rPr>
              <a:t>Join the </a:t>
            </a:r>
            <a:r>
              <a:rPr lang="en-US" b="1" dirty="0">
                <a:latin typeface="Arial" panose="020B0604020202020204" pitchFamily="34" charset="0"/>
                <a:cs typeface="Arial" panose="020B0604020202020204" pitchFamily="34" charset="0"/>
                <a:hlinkClick r:id="rId5"/>
              </a:rPr>
              <a:t>Million Hearts</a:t>
            </a:r>
            <a:r>
              <a:rPr lang="en-US" b="1" baseline="30000" dirty="0">
                <a:latin typeface="Arial" panose="020B0604020202020204" pitchFamily="34" charset="0"/>
                <a:cs typeface="Arial" panose="020B0604020202020204" pitchFamily="34" charset="0"/>
                <a:hlinkClick r:id="rId5"/>
              </a:rPr>
              <a:t>®</a:t>
            </a:r>
            <a:r>
              <a:rPr lang="en-US" b="1" dirty="0">
                <a:latin typeface="Arial" panose="020B0604020202020204" pitchFamily="34" charset="0"/>
                <a:cs typeface="Arial" panose="020B0604020202020204" pitchFamily="34" charset="0"/>
                <a:hlinkClick r:id="rId5"/>
              </a:rPr>
              <a:t> Cardiac Rehabilitation Collaborative (CRC)</a:t>
            </a:r>
            <a:r>
              <a:rPr lang="en-US" b="1" dirty="0">
                <a:latin typeface="Arial" panose="020B0604020202020204" pitchFamily="34" charset="0"/>
                <a:cs typeface="Arial" panose="020B0604020202020204" pitchFamily="34" charset="0"/>
              </a:rPr>
              <a:t> to contribute to the Million Hearts</a:t>
            </a:r>
            <a:r>
              <a:rPr lang="en-US" b="1" baseline="30000"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70% CR participation target. </a:t>
            </a:r>
            <a:endParaRPr lang="en-US" dirty="0">
              <a:latin typeface="Arial" panose="020B0604020202020204" pitchFamily="34" charset="0"/>
              <a:cs typeface="Arial" panose="020B0604020202020204" pitchFamily="34" charset="0"/>
            </a:endParaRPr>
          </a:p>
          <a:p>
            <a:pPr marL="971550" lvl="2" indent="-514350">
              <a:lnSpc>
                <a:spcPct val="110000"/>
              </a:lnSpc>
              <a:spcBef>
                <a:spcPts val="0"/>
              </a:spcBef>
              <a:buFont typeface="Courier New" panose="02070309020205020404" pitchFamily="49" charset="0"/>
              <a:buChar char="o"/>
            </a:pPr>
            <a:r>
              <a:rPr lang="en-US" sz="2400" dirty="0">
                <a:latin typeface="Arial" panose="020B0604020202020204" pitchFamily="34" charset="0"/>
                <a:cs typeface="Arial" panose="020B0604020202020204" pitchFamily="34" charset="0"/>
              </a:rPr>
              <a:t>Access new information and resources</a:t>
            </a:r>
          </a:p>
          <a:p>
            <a:pPr marL="971550" lvl="2" indent="-514350">
              <a:lnSpc>
                <a:spcPct val="110000"/>
              </a:lnSpc>
              <a:spcBef>
                <a:spcPts val="0"/>
              </a:spcBef>
              <a:buFont typeface="Courier New" panose="02070309020205020404" pitchFamily="49" charset="0"/>
              <a:buChar char="o"/>
            </a:pPr>
            <a:r>
              <a:rPr lang="en-US" sz="2400" dirty="0">
                <a:latin typeface="Arial" panose="020B0604020202020204" pitchFamily="34" charset="0"/>
                <a:cs typeface="Arial" panose="020B0604020202020204" pitchFamily="34" charset="0"/>
              </a:rPr>
              <a:t>Network with over 500 CR professionals</a:t>
            </a:r>
          </a:p>
          <a:p>
            <a:pPr marL="971550" lvl="2" indent="-514350">
              <a:lnSpc>
                <a:spcPct val="110000"/>
              </a:lnSpc>
              <a:spcBef>
                <a:spcPts val="0"/>
              </a:spcBef>
              <a:buFont typeface="Courier New" panose="02070309020205020404" pitchFamily="49" charset="0"/>
              <a:buChar char="o"/>
            </a:pPr>
            <a:r>
              <a:rPr lang="en-US" sz="2400" dirty="0">
                <a:latin typeface="Arial" panose="020B0604020202020204" pitchFamily="34" charset="0"/>
                <a:cs typeface="Arial" panose="020B0604020202020204" pitchFamily="34" charset="0"/>
              </a:rPr>
              <a:t>Learn from national and international subject matter experts</a:t>
            </a:r>
          </a:p>
          <a:p>
            <a:pPr marL="971550" lvl="2" indent="-514350">
              <a:lnSpc>
                <a:spcPct val="110000"/>
              </a:lnSpc>
              <a:spcBef>
                <a:spcPts val="0"/>
              </a:spcBef>
              <a:buFont typeface="Courier New" panose="02070309020205020404" pitchFamily="49" charset="0"/>
              <a:buChar char="o"/>
            </a:pPr>
            <a:r>
              <a:rPr lang="en-US" sz="2400" dirty="0">
                <a:latin typeface="Arial" panose="020B0604020202020204" pitchFamily="34" charset="0"/>
                <a:cs typeface="Arial" panose="020B0604020202020204" pitchFamily="34" charset="0"/>
              </a:rPr>
              <a:t>Identify new opportunities to engage</a:t>
            </a:r>
            <a:endParaRPr lang="en-US" dirty="0"/>
          </a:p>
        </p:txBody>
      </p:sp>
      <p:pic>
        <p:nvPicPr>
          <p:cNvPr id="7" name="Graphic 6" descr="Social network with solid fill">
            <a:extLst>
              <a:ext uri="{FF2B5EF4-FFF2-40B4-BE49-F238E27FC236}">
                <a16:creationId xmlns:a16="http://schemas.microsoft.com/office/drawing/2014/main" id="{621C086D-06FC-4E7C-814C-C3055694E5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66671" y="4532671"/>
            <a:ext cx="2325329" cy="2325329"/>
          </a:xfrm>
          <a:prstGeom prst="rect">
            <a:avLst/>
          </a:prstGeom>
        </p:spPr>
      </p:pic>
    </p:spTree>
    <p:extLst>
      <p:ext uri="{BB962C8B-B14F-4D97-AF65-F5344CB8AC3E}">
        <p14:creationId xmlns:p14="http://schemas.microsoft.com/office/powerpoint/2010/main" val="1808304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a:normAutofit/>
          </a:bodyPr>
          <a:lstStyle/>
          <a:p>
            <a:pPr algn="ctr"/>
            <a:r>
              <a:rPr lang="en-US" sz="3600" b="1" dirty="0">
                <a:solidFill>
                  <a:schemeClr val="bg1"/>
                </a:solidFill>
                <a:latin typeface="Arial" panose="020B0604020202020204" pitchFamily="34" charset="0"/>
                <a:cs typeface="Arial" panose="020B0604020202020204" pitchFamily="34" charset="0"/>
              </a:rPr>
              <a:t>Tools, Resources, References, and Key Publications</a:t>
            </a:r>
          </a:p>
        </p:txBody>
      </p:sp>
      <p:sp>
        <p:nvSpPr>
          <p:cNvPr id="5" name="Content Placeholder 2"/>
          <p:cNvSpPr txBox="1">
            <a:spLocks noGrp="1"/>
          </p:cNvSpPr>
          <p:nvPr>
            <p:ph idx="1"/>
          </p:nvPr>
        </p:nvSpPr>
        <p:spPr>
          <a:xfrm>
            <a:off x="732865" y="1606646"/>
            <a:ext cx="10726269" cy="4477869"/>
          </a:xfrm>
        </p:spPr>
        <p:txBody>
          <a:bodyPr>
            <a:noAutofit/>
          </a:bodyPr>
          <a:lstStyle/>
          <a:p>
            <a:pPr marL="0" lvl="1" indent="0">
              <a:spcBef>
                <a:spcPts val="700"/>
              </a:spcBef>
              <a:buNone/>
            </a:pPr>
            <a:r>
              <a:rPr lang="en-US" b="1" dirty="0">
                <a:latin typeface="Arial" panose="020B0604020202020204" pitchFamily="34" charset="0"/>
                <a:cs typeface="Arial" panose="020B0604020202020204" pitchFamily="34" charset="0"/>
              </a:rPr>
              <a:t>Go to the </a:t>
            </a:r>
            <a:r>
              <a:rPr lang="en-US" b="1" dirty="0">
                <a:latin typeface="Arial" panose="020B0604020202020204" pitchFamily="34" charset="0"/>
                <a:cs typeface="Arial" panose="020B0604020202020204" pitchFamily="34" charset="0"/>
                <a:hlinkClick r:id="rId3"/>
              </a:rPr>
              <a:t>Million Hearts</a:t>
            </a:r>
            <a:r>
              <a:rPr lang="en-US" b="1" baseline="30000" dirty="0">
                <a:latin typeface="Arial" panose="020B0604020202020204" pitchFamily="34" charset="0"/>
                <a:cs typeface="Arial" panose="020B0604020202020204" pitchFamily="34" charset="0"/>
                <a:hlinkClick r:id="rId3"/>
              </a:rPr>
              <a:t>®</a:t>
            </a:r>
            <a:r>
              <a:rPr lang="en-US" b="1" dirty="0">
                <a:latin typeface="Arial" panose="020B0604020202020204" pitchFamily="34" charset="0"/>
                <a:cs typeface="Arial" panose="020B0604020202020204" pitchFamily="34" charset="0"/>
                <a:hlinkClick r:id="rId3"/>
              </a:rPr>
              <a:t> Cardiac Rehabilitation webpage</a:t>
            </a:r>
            <a:r>
              <a:rPr lang="en-US" b="1" dirty="0">
                <a:latin typeface="Arial" panose="020B0604020202020204" pitchFamily="34" charset="0"/>
                <a:cs typeface="Arial" panose="020B0604020202020204" pitchFamily="34" charset="0"/>
              </a:rPr>
              <a:t> to access:</a:t>
            </a:r>
          </a:p>
          <a:p>
            <a:pPr marL="457200" lvl="2" indent="0">
              <a:spcBef>
                <a:spcPts val="700"/>
              </a:spcBef>
              <a:buNone/>
            </a:pPr>
            <a:endParaRPr lang="en-US" sz="2400" b="1" dirty="0">
              <a:latin typeface="Arial" panose="020B0604020202020204" pitchFamily="34" charset="0"/>
              <a:cs typeface="Arial" panose="020B0604020202020204" pitchFamily="34" charset="0"/>
            </a:endParaRPr>
          </a:p>
          <a:p>
            <a:pPr marL="457200" lvl="2" indent="0">
              <a:spcBef>
                <a:spcPts val="700"/>
              </a:spcBef>
              <a:buNone/>
            </a:pPr>
            <a:endParaRPr lang="en-US" sz="2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DCF3504-26C0-4A9D-A77A-EF1A11A380DF}"/>
              </a:ext>
            </a:extLst>
          </p:cNvPr>
          <p:cNvSpPr txBox="1"/>
          <p:nvPr/>
        </p:nvSpPr>
        <p:spPr>
          <a:xfrm>
            <a:off x="143963" y="2290226"/>
            <a:ext cx="11751533" cy="3354765"/>
          </a:xfrm>
          <a:prstGeom prst="rect">
            <a:avLst/>
          </a:prstGeom>
          <a:noFill/>
        </p:spPr>
        <p:txBody>
          <a:bodyPr wrap="square">
            <a:spAutoFit/>
          </a:bodyPr>
          <a:lstStyle/>
          <a:p>
            <a:pPr marL="971550" lvl="2" indent="-514350">
              <a:lnSpc>
                <a:spcPct val="100000"/>
              </a:lnSpc>
              <a:spcBef>
                <a:spcPts val="0"/>
              </a:spcBef>
              <a:buClr>
                <a:srgbClr val="860037"/>
              </a:buClr>
              <a:buFont typeface="Arial" panose="020B0604020202020204" pitchFamily="34" charset="0"/>
              <a:buChar char="•"/>
            </a:pPr>
            <a:r>
              <a:rPr lang="en-US" sz="2400" dirty="0">
                <a:latin typeface="Arial" panose="020B0604020202020204" pitchFamily="34" charset="0"/>
                <a:cs typeface="Arial" panose="020B0604020202020204" pitchFamily="34" charset="0"/>
              </a:rPr>
              <a:t>The Million Hearts</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/AACVPR Cardiac Rehabilitation Change Package - 2</a:t>
            </a:r>
            <a:r>
              <a:rPr lang="en-US" sz="2400" baseline="30000" dirty="0">
                <a:latin typeface="Arial" panose="020B0604020202020204" pitchFamily="34" charset="0"/>
                <a:cs typeface="Arial" panose="020B0604020202020204" pitchFamily="34" charset="0"/>
              </a:rPr>
              <a:t>nd</a:t>
            </a:r>
            <a:r>
              <a:rPr lang="en-US" sz="2400" dirty="0">
                <a:latin typeface="Arial" panose="020B0604020202020204" pitchFamily="34" charset="0"/>
                <a:cs typeface="Arial" panose="020B0604020202020204" pitchFamily="34" charset="0"/>
              </a:rPr>
              <a:t> edition (2023)</a:t>
            </a:r>
          </a:p>
          <a:p>
            <a:pPr marL="628650" lvl="2" indent="-171450">
              <a:lnSpc>
                <a:spcPct val="100000"/>
              </a:lnSpc>
              <a:spcBef>
                <a:spcPts val="0"/>
              </a:spcBef>
              <a:buClr>
                <a:srgbClr val="860037"/>
              </a:buClr>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971550" lvl="2" indent="-514350">
              <a:lnSpc>
                <a:spcPct val="100000"/>
              </a:lnSpc>
              <a:spcBef>
                <a:spcPts val="0"/>
              </a:spcBef>
              <a:buClr>
                <a:srgbClr val="860037"/>
              </a:buClr>
              <a:buFont typeface="Arial" panose="020B0604020202020204" pitchFamily="34" charset="0"/>
              <a:buChar char="•"/>
            </a:pPr>
            <a:r>
              <a:rPr lang="en-US" sz="2400" dirty="0">
                <a:latin typeface="Arial" panose="020B0604020202020204" pitchFamily="34" charset="0"/>
                <a:cs typeface="Arial" panose="020B0604020202020204" pitchFamily="34" charset="0"/>
              </a:rPr>
              <a:t>Million Hearts</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Cardiac Rehabilitation Communication Toolkit</a:t>
            </a:r>
          </a:p>
          <a:p>
            <a:pPr marL="971550" lvl="2" indent="-514350">
              <a:lnSpc>
                <a:spcPct val="100000"/>
              </a:lnSpc>
              <a:spcBef>
                <a:spcPts val="0"/>
              </a:spcBef>
              <a:buClr>
                <a:srgbClr val="860037"/>
              </a:buClr>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971550" lvl="2" indent="-514350">
              <a:lnSpc>
                <a:spcPct val="100000"/>
              </a:lnSpc>
              <a:spcBef>
                <a:spcPts val="0"/>
              </a:spcBef>
              <a:buClr>
                <a:srgbClr val="860037"/>
              </a:buClr>
              <a:buFont typeface="Arial" panose="020B0604020202020204" pitchFamily="34" charset="0"/>
              <a:buChar char="•"/>
            </a:pPr>
            <a:r>
              <a:rPr lang="en-US" sz="2400" dirty="0">
                <a:latin typeface="Arial" panose="020B0604020202020204" pitchFamily="34" charset="0"/>
                <a:cs typeface="Arial" panose="020B0604020202020204" pitchFamily="34" charset="0"/>
              </a:rPr>
              <a:t>Million Hearts</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Outpatient Cardiac Rehabilitation Use Surveillance Methodology (rev. 2023)</a:t>
            </a:r>
          </a:p>
          <a:p>
            <a:pPr marL="971550" lvl="2" indent="-514350">
              <a:lnSpc>
                <a:spcPct val="100000"/>
              </a:lnSpc>
              <a:spcBef>
                <a:spcPts val="0"/>
              </a:spcBef>
              <a:buClr>
                <a:srgbClr val="860037"/>
              </a:buClr>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971550" lvl="2" indent="-514350">
              <a:lnSpc>
                <a:spcPct val="100000"/>
              </a:lnSpc>
              <a:spcBef>
                <a:spcPts val="0"/>
              </a:spcBef>
              <a:buClr>
                <a:srgbClr val="860037"/>
              </a:buClr>
              <a:buFont typeface="Arial" panose="020B0604020202020204" pitchFamily="34" charset="0"/>
              <a:buChar char="•"/>
            </a:pPr>
            <a:r>
              <a:rPr lang="en-US" sz="2400" dirty="0">
                <a:latin typeface="Arial" panose="020B0604020202020204" pitchFamily="34" charset="0"/>
                <a:cs typeface="Arial" panose="020B0604020202020204" pitchFamily="34" charset="0"/>
              </a:rPr>
              <a:t>Million Hearts</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Cardiac Rehabilitation Collaborative</a:t>
            </a:r>
          </a:p>
          <a:p>
            <a:pPr marL="971550" lvl="2" indent="-514350">
              <a:lnSpc>
                <a:spcPct val="100000"/>
              </a:lnSpc>
              <a:spcBef>
                <a:spcPts val="0"/>
              </a:spcBef>
              <a:buClr>
                <a:srgbClr val="860037"/>
              </a:buClr>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971550" lvl="2" indent="-514350">
              <a:lnSpc>
                <a:spcPct val="100000"/>
              </a:lnSpc>
              <a:spcBef>
                <a:spcPts val="0"/>
              </a:spcBef>
              <a:buClr>
                <a:srgbClr val="860037"/>
              </a:buClr>
              <a:buFont typeface="Arial" panose="020B0604020202020204" pitchFamily="34" charset="0"/>
              <a:buChar char="•"/>
            </a:pPr>
            <a:r>
              <a:rPr lang="en-US" sz="2400" dirty="0">
                <a:latin typeface="Arial" panose="020B0604020202020204" pitchFamily="34" charset="0"/>
                <a:cs typeface="Arial" panose="020B0604020202020204" pitchFamily="34" charset="0"/>
              </a:rPr>
              <a:t>And more!</a:t>
            </a:r>
          </a:p>
        </p:txBody>
      </p:sp>
      <p:pic>
        <p:nvPicPr>
          <p:cNvPr id="27" name="Graphic 26" descr="Gears outline">
            <a:extLst>
              <a:ext uri="{FF2B5EF4-FFF2-40B4-BE49-F238E27FC236}">
                <a16:creationId xmlns:a16="http://schemas.microsoft.com/office/drawing/2014/main" id="{7F9B2C06-3DD8-DCE8-1F4E-F0E276D1FF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6387">
            <a:off x="9919037" y="4241898"/>
            <a:ext cx="1776761" cy="1776761"/>
          </a:xfrm>
          <a:prstGeom prst="rect">
            <a:avLst/>
          </a:prstGeom>
        </p:spPr>
      </p:pic>
      <p:pic>
        <p:nvPicPr>
          <p:cNvPr id="28" name="Graphic 27" descr="Gears outline">
            <a:extLst>
              <a:ext uri="{FF2B5EF4-FFF2-40B4-BE49-F238E27FC236}">
                <a16:creationId xmlns:a16="http://schemas.microsoft.com/office/drawing/2014/main" id="{B0647B51-5C5D-7885-938E-73743750630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2794" r="31180"/>
          <a:stretch/>
        </p:blipFill>
        <p:spPr>
          <a:xfrm rot="15777594">
            <a:off x="9585919" y="4789494"/>
            <a:ext cx="920572" cy="765219"/>
          </a:xfrm>
          <a:prstGeom prst="rect">
            <a:avLst/>
          </a:prstGeom>
        </p:spPr>
      </p:pic>
      <p:pic>
        <p:nvPicPr>
          <p:cNvPr id="31" name="Graphic 30" descr="Single gear with solid fill">
            <a:extLst>
              <a:ext uri="{FF2B5EF4-FFF2-40B4-BE49-F238E27FC236}">
                <a16:creationId xmlns:a16="http://schemas.microsoft.com/office/drawing/2014/main" id="{3E281A90-C3EF-F5F7-92DB-F099A7E2E7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837750">
            <a:off x="10309566" y="5627315"/>
            <a:ext cx="914400" cy="914400"/>
          </a:xfrm>
          <a:prstGeom prst="rect">
            <a:avLst/>
          </a:prstGeom>
        </p:spPr>
      </p:pic>
      <p:sp>
        <p:nvSpPr>
          <p:cNvPr id="3" name="Oval 2" descr="blank box">
            <a:extLst>
              <a:ext uri="{FF2B5EF4-FFF2-40B4-BE49-F238E27FC236}">
                <a16:creationId xmlns:a16="http://schemas.microsoft.com/office/drawing/2014/main" id="{8C2FCDEB-3CCE-EAA4-0E27-30AF0E6D3BF4}"/>
              </a:ext>
            </a:extLst>
          </p:cNvPr>
          <p:cNvSpPr/>
          <p:nvPr/>
        </p:nvSpPr>
        <p:spPr>
          <a:xfrm rot="576291">
            <a:off x="9592478" y="4678245"/>
            <a:ext cx="162198" cy="524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BBC3034-6A93-412B-A134-AFC1096301EF}"/>
              </a:ext>
            </a:extLst>
          </p:cNvPr>
          <p:cNvSpPr txBox="1"/>
          <p:nvPr/>
        </p:nvSpPr>
        <p:spPr>
          <a:xfrm>
            <a:off x="2515752" y="6127139"/>
            <a:ext cx="9379744" cy="523220"/>
          </a:xfrm>
          <a:prstGeom prst="rect">
            <a:avLst/>
          </a:prstGeom>
          <a:noFill/>
        </p:spPr>
        <p:txBody>
          <a:bodyPr wrap="square">
            <a:spAutoFit/>
          </a:bodyPr>
          <a:lstStyle/>
          <a:p>
            <a:pPr marL="0" lvl="1" indent="0">
              <a:spcBef>
                <a:spcPts val="700"/>
              </a:spcBef>
              <a:buNone/>
            </a:pPr>
            <a:r>
              <a:rPr lang="en-US" sz="1400" dirty="0">
                <a:latin typeface="Arial" panose="020B0604020202020204" pitchFamily="34" charset="0"/>
                <a:cs typeface="Arial" panose="020B0604020202020204" pitchFamily="34" charset="0"/>
              </a:rPr>
              <a:t>This content is available for syndication for you to share on your website: </a:t>
            </a:r>
            <a:r>
              <a:rPr lang="en-US" sz="1400" dirty="0">
                <a:latin typeface="Arial" panose="020B0604020202020204" pitchFamily="34" charset="0"/>
                <a:cs typeface="Arial" panose="020B0604020202020204" pitchFamily="34" charset="0"/>
                <a:hlinkClick r:id="rId8"/>
              </a:rPr>
              <a:t>https://tools.cdc.gov/medialibrary/index.aspx#/media/id/345335</a:t>
            </a:r>
            <a:r>
              <a:rPr lang="en-US" sz="140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5133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7B15-7522-45A3-AC68-3CC69CBDD84D}"/>
              </a:ext>
            </a:extLst>
          </p:cNvPr>
          <p:cNvSpPr>
            <a:spLocks noGrp="1"/>
          </p:cNvSpPr>
          <p:nvPr>
            <p:ph type="title"/>
          </p:nvPr>
        </p:nvSpPr>
        <p:spPr>
          <a:xfrm>
            <a:off x="405353" y="0"/>
            <a:ext cx="11500701" cy="1316736"/>
          </a:xfrm>
        </p:spPr>
        <p:txBody>
          <a:bodyPr>
            <a:noAutofit/>
          </a:bodyPr>
          <a:lstStyle/>
          <a:p>
            <a:r>
              <a:rPr lang="en-US" sz="4000" b="1" dirty="0"/>
              <a:t>Join Million Hearts</a:t>
            </a:r>
            <a:r>
              <a:rPr lang="en-US" sz="4000" b="1" baseline="30000" dirty="0"/>
              <a:t>®</a:t>
            </a:r>
          </a:p>
        </p:txBody>
      </p:sp>
      <p:sp>
        <p:nvSpPr>
          <p:cNvPr id="2" name="Content Placeholder 1">
            <a:extLst>
              <a:ext uri="{FF2B5EF4-FFF2-40B4-BE49-F238E27FC236}">
                <a16:creationId xmlns:a16="http://schemas.microsoft.com/office/drawing/2014/main" id="{52C33621-63EA-4410-AA3D-92752EC88A6A}"/>
              </a:ext>
            </a:extLst>
          </p:cNvPr>
          <p:cNvSpPr>
            <a:spLocks noGrp="1"/>
          </p:cNvSpPr>
          <p:nvPr>
            <p:ph idx="1"/>
          </p:nvPr>
        </p:nvSpPr>
        <p:spPr>
          <a:xfrm>
            <a:off x="995144" y="1587152"/>
            <a:ext cx="10321117" cy="4098681"/>
          </a:xfrm>
        </p:spPr>
        <p:txBody>
          <a:bodyPr>
            <a:normAutofit fontScale="92500" lnSpcReduction="10000"/>
          </a:bodyPr>
          <a:lstStyle/>
          <a:p>
            <a:pPr lvl="1">
              <a:lnSpc>
                <a:spcPct val="120000"/>
              </a:lnSpc>
              <a:spcBef>
                <a:spcPts val="0"/>
              </a:spcBef>
              <a:buFont typeface="Courier New" panose="02070309020205020404" pitchFamily="49" charset="0"/>
              <a:buChar char="o"/>
            </a:pPr>
            <a:endParaRPr lang="en-US" sz="1000" dirty="0">
              <a:latin typeface="Arial" panose="020B0604020202020204" pitchFamily="34" charset="0"/>
              <a:cs typeface="Arial" panose="020B0604020202020204" pitchFamily="34" charset="0"/>
            </a:endParaRPr>
          </a:p>
          <a:p>
            <a:pPr>
              <a:lnSpc>
                <a:spcPct val="120000"/>
              </a:lnSpc>
              <a:spcBef>
                <a:spcPts val="0"/>
              </a:spcBef>
            </a:pPr>
            <a:r>
              <a:rPr lang="en-US" dirty="0">
                <a:latin typeface="Arial" panose="020B0604020202020204" pitchFamily="34" charset="0"/>
                <a:cs typeface="Arial" panose="020B0604020202020204" pitchFamily="34" charset="0"/>
              </a:rPr>
              <a:t>Engage with Million Hearts</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on social media </a:t>
            </a:r>
          </a:p>
          <a:p>
            <a:pPr lvl="1">
              <a:lnSpc>
                <a:spcPct val="120000"/>
              </a:lnSpc>
              <a:spcBef>
                <a:spcPts val="0"/>
              </a:spcBef>
              <a:buFont typeface="Courier New" panose="02070309020205020404" pitchFamily="49" charset="0"/>
              <a:buChar char="o"/>
            </a:pPr>
            <a:r>
              <a:rPr lang="en-US" dirty="0">
                <a:latin typeface="Arial" panose="020B0604020202020204" pitchFamily="34" charset="0"/>
                <a:cs typeface="Arial" panose="020B0604020202020204" pitchFamily="34" charset="0"/>
              </a:rPr>
              <a:t>Facebook – </a:t>
            </a:r>
            <a:r>
              <a:rPr lang="en-US" dirty="0">
                <a:latin typeface="Arial" panose="020B0604020202020204" pitchFamily="34" charset="0"/>
                <a:cs typeface="Arial" panose="020B0604020202020204" pitchFamily="34" charset="0"/>
                <a:hlinkClick r:id="rId3"/>
              </a:rPr>
              <a:t>Million Hearts</a:t>
            </a:r>
            <a:r>
              <a:rPr lang="en-US" baseline="30000" dirty="0">
                <a:latin typeface="Arial" panose="020B0604020202020204" pitchFamily="34" charset="0"/>
                <a:cs typeface="Arial" panose="020B0604020202020204" pitchFamily="34" charset="0"/>
                <a:hlinkClick r:id="rId3"/>
              </a:rPr>
              <a:t>®</a:t>
            </a:r>
            <a:r>
              <a:rPr lang="en-US" dirty="0">
                <a:latin typeface="Arial" panose="020B0604020202020204" pitchFamily="34" charset="0"/>
                <a:cs typeface="Arial" panose="020B0604020202020204" pitchFamily="34" charset="0"/>
                <a:hlinkClick r:id="rId3"/>
              </a:rPr>
              <a:t> on Facebook</a:t>
            </a:r>
            <a:r>
              <a:rPr lang="en-US" dirty="0">
                <a:latin typeface="Arial" panose="020B0604020202020204" pitchFamily="34" charset="0"/>
                <a:cs typeface="Arial" panose="020B0604020202020204" pitchFamily="34" charset="0"/>
              </a:rPr>
              <a:t> </a:t>
            </a:r>
          </a:p>
          <a:p>
            <a:pPr lvl="1">
              <a:lnSpc>
                <a:spcPct val="120000"/>
              </a:lnSpc>
              <a:spcBef>
                <a:spcPts val="0"/>
              </a:spcBef>
              <a:buFont typeface="Courier New" panose="02070309020205020404" pitchFamily="49" charset="0"/>
              <a:buChar char="o"/>
            </a:pPr>
            <a:r>
              <a:rPr lang="en-US" dirty="0">
                <a:latin typeface="Arial" panose="020B0604020202020204" pitchFamily="34" charset="0"/>
                <a:cs typeface="Arial" panose="020B0604020202020204" pitchFamily="34" charset="0"/>
              </a:rPr>
              <a:t>Twitter – </a:t>
            </a:r>
            <a:r>
              <a:rPr lang="en-US" dirty="0">
                <a:latin typeface="Arial" panose="020B0604020202020204" pitchFamily="34" charset="0"/>
                <a:cs typeface="Arial" panose="020B0604020202020204" pitchFamily="34" charset="0"/>
                <a:hlinkClick r:id="rId4"/>
              </a:rPr>
              <a:t>@MillionHeartsUS</a:t>
            </a:r>
            <a:r>
              <a:rPr lang="en-US" dirty="0">
                <a:latin typeface="Arial" panose="020B0604020202020204" pitchFamily="34" charset="0"/>
                <a:cs typeface="Arial" panose="020B0604020202020204" pitchFamily="34" charset="0"/>
              </a:rPr>
              <a:t> </a:t>
            </a:r>
          </a:p>
          <a:p>
            <a:pPr lvl="1">
              <a:lnSpc>
                <a:spcPct val="120000"/>
              </a:lnSpc>
              <a:spcBef>
                <a:spcPts val="0"/>
              </a:spcBef>
              <a:buFont typeface="Courier New" panose="02070309020205020404" pitchFamily="49" charset="0"/>
              <a:buChar char="o"/>
            </a:pPr>
            <a:r>
              <a:rPr lang="en-US" dirty="0">
                <a:latin typeface="Arial" panose="020B0604020202020204" pitchFamily="34" charset="0"/>
                <a:cs typeface="Arial" panose="020B0604020202020204" pitchFamily="34" charset="0"/>
              </a:rPr>
              <a:t>LinkedIn – </a:t>
            </a:r>
            <a:r>
              <a:rPr lang="en-US" dirty="0">
                <a:latin typeface="Arial" panose="020B0604020202020204" pitchFamily="34" charset="0"/>
                <a:cs typeface="Arial" panose="020B0604020202020204" pitchFamily="34" charset="0"/>
                <a:hlinkClick r:id="rId5"/>
              </a:rPr>
              <a:t>Million Hearts</a:t>
            </a:r>
            <a:r>
              <a:rPr lang="en-US" baseline="30000" dirty="0">
                <a:latin typeface="Arial" panose="020B0604020202020204" pitchFamily="34" charset="0"/>
                <a:cs typeface="Arial" panose="020B0604020202020204" pitchFamily="34" charset="0"/>
                <a:hlinkClick r:id="rId5"/>
              </a:rPr>
              <a:t>®</a:t>
            </a:r>
            <a:r>
              <a:rPr lang="en-US" dirty="0">
                <a:latin typeface="Arial" panose="020B0604020202020204" pitchFamily="34" charset="0"/>
                <a:cs typeface="Arial" panose="020B0604020202020204" pitchFamily="34" charset="0"/>
                <a:hlinkClick r:id="rId5"/>
              </a:rPr>
              <a:t> LinkedIn Showcase page</a:t>
            </a:r>
            <a:r>
              <a:rPr lang="en-US" dirty="0">
                <a:latin typeface="Arial" panose="020B0604020202020204" pitchFamily="34" charset="0"/>
                <a:cs typeface="Arial" panose="020B0604020202020204" pitchFamily="34" charset="0"/>
              </a:rPr>
              <a:t> </a:t>
            </a:r>
          </a:p>
          <a:p>
            <a:pPr marL="457200" lvl="1" indent="0">
              <a:lnSpc>
                <a:spcPct val="120000"/>
              </a:lnSpc>
              <a:spcBef>
                <a:spcPts val="0"/>
              </a:spcBef>
              <a:buNone/>
            </a:pPr>
            <a:endParaRPr lang="en-US" sz="1050" dirty="0">
              <a:latin typeface="Arial" panose="020B0604020202020204" pitchFamily="34" charset="0"/>
              <a:cs typeface="Arial" panose="020B0604020202020204" pitchFamily="34" charset="0"/>
            </a:endParaRPr>
          </a:p>
          <a:p>
            <a:pPr>
              <a:lnSpc>
                <a:spcPct val="120000"/>
              </a:lnSpc>
              <a:spcBef>
                <a:spcPts val="0"/>
              </a:spcBef>
            </a:pPr>
            <a:r>
              <a:rPr lang="en-US" dirty="0">
                <a:latin typeface="Arial" panose="020B0604020202020204" pitchFamily="34" charset="0"/>
                <a:cs typeface="Arial" panose="020B0604020202020204" pitchFamily="34" charset="0"/>
              </a:rPr>
              <a:t>Subscribe to the Million Hearts</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e-Update Newsletter (see bottom of the Million Hearts</a:t>
            </a:r>
            <a:r>
              <a:rPr lang="en-US" baseline="30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Website – </a:t>
            </a:r>
            <a:r>
              <a:rPr lang="en-US" dirty="0">
                <a:latin typeface="Arial" panose="020B0604020202020204" pitchFamily="34" charset="0"/>
                <a:cs typeface="Arial" panose="020B0604020202020204" pitchFamily="34" charset="0"/>
                <a:hlinkClick r:id="rId6"/>
              </a:rPr>
              <a:t>https://millionhearts.hhs.gov/</a:t>
            </a:r>
            <a:r>
              <a:rPr lang="en-US" dirty="0">
                <a:latin typeface="Arial" panose="020B0604020202020204" pitchFamily="34" charset="0"/>
                <a:cs typeface="Arial" panose="020B0604020202020204" pitchFamily="34" charset="0"/>
              </a:rPr>
              <a:t>) </a:t>
            </a:r>
          </a:p>
          <a:p>
            <a:pPr>
              <a:lnSpc>
                <a:spcPct val="120000"/>
              </a:lnSpc>
              <a:spcBef>
                <a:spcPts val="0"/>
              </a:spcBef>
            </a:pPr>
            <a:endParaRPr lang="en-US" sz="1050" dirty="0">
              <a:latin typeface="Arial" panose="020B0604020202020204" pitchFamily="34" charset="0"/>
              <a:cs typeface="Arial" panose="020B0604020202020204" pitchFamily="34" charset="0"/>
            </a:endParaRPr>
          </a:p>
          <a:p>
            <a:pPr>
              <a:lnSpc>
                <a:spcPct val="120000"/>
              </a:lnSpc>
              <a:spcBef>
                <a:spcPts val="0"/>
              </a:spcBef>
            </a:pPr>
            <a:r>
              <a:rPr lang="en-US" dirty="0">
                <a:latin typeface="Arial" panose="020B0604020202020204" pitchFamily="34" charset="0"/>
                <a:cs typeface="Arial" panose="020B0604020202020204" pitchFamily="34" charset="0"/>
              </a:rPr>
              <a:t>Contact us with your questions or comments</a:t>
            </a:r>
          </a:p>
          <a:p>
            <a:pPr lvl="1">
              <a:lnSpc>
                <a:spcPct val="120000"/>
              </a:lnSpc>
              <a:spcBef>
                <a:spcPts val="0"/>
              </a:spcBef>
              <a:buFont typeface="Courier New" panose="02070309020205020404" pitchFamily="49" charset="0"/>
              <a:buChar char="o"/>
            </a:pPr>
            <a:r>
              <a:rPr lang="en-US" dirty="0">
                <a:latin typeface="Arial" panose="020B0604020202020204" pitchFamily="34" charset="0"/>
                <a:cs typeface="Arial" panose="020B0604020202020204" pitchFamily="34" charset="0"/>
              </a:rPr>
              <a:t>Email </a:t>
            </a:r>
            <a:r>
              <a:rPr lang="en-US" dirty="0">
                <a:latin typeface="Arial" panose="020B0604020202020204" pitchFamily="34" charset="0"/>
                <a:cs typeface="Arial" panose="020B0604020202020204" pitchFamily="34" charset="0"/>
                <a:hlinkClick r:id="rId7"/>
              </a:rPr>
              <a:t>MillionHeartsCRC@cdc.gov</a:t>
            </a:r>
            <a:r>
              <a:rPr lang="en-US" dirty="0">
                <a:latin typeface="Arial" panose="020B0604020202020204" pitchFamily="34" charset="0"/>
                <a:cs typeface="Arial" panose="020B0604020202020204" pitchFamily="34" charset="0"/>
              </a:rPr>
              <a:t> </a:t>
            </a:r>
          </a:p>
          <a:p>
            <a:pPr marL="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687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4BA307-0FF6-A10F-35C5-218273F1F7A3}"/>
              </a:ext>
            </a:extLst>
          </p:cNvPr>
          <p:cNvSpPr>
            <a:spLocks noGrp="1"/>
          </p:cNvSpPr>
          <p:nvPr>
            <p:ph type="title"/>
          </p:nvPr>
        </p:nvSpPr>
        <p:spPr/>
        <p:txBody>
          <a:bodyPr>
            <a:normAutofit/>
          </a:bodyPr>
          <a:lstStyle/>
          <a:p>
            <a:r>
              <a:rPr lang="en-US" sz="3600" b="1" dirty="0"/>
              <a:t>Testimonials from CR Participants</a:t>
            </a:r>
          </a:p>
        </p:txBody>
      </p:sp>
      <p:pic>
        <p:nvPicPr>
          <p:cNvPr id="7" name="Picture 6" descr="A picture containing text&#10;&#10;Description automatically generated">
            <a:extLst>
              <a:ext uri="{FF2B5EF4-FFF2-40B4-BE49-F238E27FC236}">
                <a16:creationId xmlns:a16="http://schemas.microsoft.com/office/drawing/2014/main" id="{DFDCB2C2-3F33-764A-2C88-9F1EB4BA2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1461879"/>
            <a:ext cx="5333999" cy="2667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1BC5B607-DB11-6E53-7F8E-CDB415966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61878"/>
            <a:ext cx="5334001" cy="2667001"/>
          </a:xfrm>
          <a:prstGeom prst="rect">
            <a:avLst/>
          </a:prstGeom>
        </p:spPr>
      </p:pic>
      <p:sp>
        <p:nvSpPr>
          <p:cNvPr id="10" name="Rectangle 9" descr="blank box">
            <a:extLst>
              <a:ext uri="{FF2B5EF4-FFF2-40B4-BE49-F238E27FC236}">
                <a16:creationId xmlns:a16="http://schemas.microsoft.com/office/drawing/2014/main" id="{223860AA-0E8E-E7EA-899D-DF62CF10B6BE}"/>
              </a:ext>
            </a:extLst>
          </p:cNvPr>
          <p:cNvSpPr/>
          <p:nvPr/>
        </p:nvSpPr>
        <p:spPr>
          <a:xfrm>
            <a:off x="145143" y="5573486"/>
            <a:ext cx="2540000" cy="1284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ext&#10;&#10;Description automatically generated">
            <a:extLst>
              <a:ext uri="{FF2B5EF4-FFF2-40B4-BE49-F238E27FC236}">
                <a16:creationId xmlns:a16="http://schemas.microsoft.com/office/drawing/2014/main" id="{369F2538-6DF7-A9E6-8609-52209D7617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97" y="4128879"/>
            <a:ext cx="5333999" cy="2667000"/>
          </a:xfrm>
          <a:prstGeom prst="rect">
            <a:avLst/>
          </a:prstGeom>
        </p:spPr>
      </p:pic>
      <p:pic>
        <p:nvPicPr>
          <p:cNvPr id="1026" name="Picture 2" descr="Patricia's testimonial:&#10;You have a team that really wants to know how you are, what you ate, and what medications you're taking. If they didn't care so much, I would not be here today. Cardiac rehabilitation saved my life.&quot;">
            <a:extLst>
              <a:ext uri="{FF2B5EF4-FFF2-40B4-BE49-F238E27FC236}">
                <a16:creationId xmlns:a16="http://schemas.microsoft.com/office/drawing/2014/main" id="{E8F1C9DA-B921-DBC5-48EB-9E4CC1D2D6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996" y="4098697"/>
            <a:ext cx="5334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453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BFAE02-6523-4FEE-B8CB-BDC8331CBA6D}"/>
              </a:ext>
            </a:extLst>
          </p:cNvPr>
          <p:cNvSpPr>
            <a:spLocks noGrp="1"/>
          </p:cNvSpPr>
          <p:nvPr>
            <p:ph type="title"/>
          </p:nvPr>
        </p:nvSpPr>
        <p:spPr/>
        <p:txBody>
          <a:bodyPr>
            <a:normAutofit fontScale="90000"/>
          </a:bodyPr>
          <a:lstStyle/>
          <a:p>
            <a:r>
              <a:rPr lang="en-US" sz="3100" b="1" dirty="0"/>
              <a:t>Alarming Mortality Rate Changes Among Adults Aged 35–64 </a:t>
            </a:r>
            <a:br>
              <a:rPr lang="en-US" sz="3200" b="1" dirty="0"/>
            </a:br>
            <a:r>
              <a:rPr lang="en-US" sz="3200" b="1" dirty="0"/>
              <a:t>Health and Healthcare Crisis</a:t>
            </a:r>
          </a:p>
        </p:txBody>
      </p:sp>
      <p:sp>
        <p:nvSpPr>
          <p:cNvPr id="2" name="Rectangle 1" descr="Blank box">
            <a:extLst>
              <a:ext uri="{FF2B5EF4-FFF2-40B4-BE49-F238E27FC236}">
                <a16:creationId xmlns:a16="http://schemas.microsoft.com/office/drawing/2014/main" id="{BF8BEACA-A151-462F-B7F1-51E12D3FA122}"/>
              </a:ext>
            </a:extLst>
          </p:cNvPr>
          <p:cNvSpPr/>
          <p:nvPr/>
        </p:nvSpPr>
        <p:spPr>
          <a:xfrm>
            <a:off x="522216" y="1351069"/>
            <a:ext cx="452761" cy="34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Percent change in heart disease rate, 2010-2017 (% of counties)">
            <a:extLst>
              <a:ext uri="{FF2B5EF4-FFF2-40B4-BE49-F238E27FC236}">
                <a16:creationId xmlns:a16="http://schemas.microsoft.com/office/drawing/2014/main" id="{1972C2A7-3318-4303-8B7E-6A5B3FD3E4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764" r="36505"/>
          <a:stretch/>
        </p:blipFill>
        <p:spPr>
          <a:xfrm>
            <a:off x="522216" y="1351069"/>
            <a:ext cx="6433102" cy="4399527"/>
          </a:xfrm>
          <a:prstGeom prst="rect">
            <a:avLst/>
          </a:prstGeom>
        </p:spPr>
      </p:pic>
      <p:sp>
        <p:nvSpPr>
          <p:cNvPr id="18" name="TextBox 17">
            <a:extLst>
              <a:ext uri="{FF2B5EF4-FFF2-40B4-BE49-F238E27FC236}">
                <a16:creationId xmlns:a16="http://schemas.microsoft.com/office/drawing/2014/main" id="{F55A6FE7-DEB6-418A-814B-5FD1546AE5C3}"/>
              </a:ext>
            </a:extLst>
          </p:cNvPr>
          <p:cNvSpPr txBox="1"/>
          <p:nvPr/>
        </p:nvSpPr>
        <p:spPr>
          <a:xfrm>
            <a:off x="6955318" y="2470522"/>
            <a:ext cx="492572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Percent change in heart disease rate, 2010–2017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of counties)</a:t>
            </a:r>
          </a:p>
        </p:txBody>
      </p:sp>
      <p:pic>
        <p:nvPicPr>
          <p:cNvPr id="19" name="Picture 18" descr="Map legend:&#10;Dark gray areas mean decrease of 10.0 or greater&#10;Lighter gray areas mean decrease of 2.0 to 10.0&#10;Lightest gray areas mean decrease of 0.0 to 2.1&#10;Light red/pink areas mean increase of 0.1 to 2.0&#10;Dark pink areas mean increase of 2.1 to 10.0&#10;Red areas mean increase of 10.1 or greater">
            <a:extLst>
              <a:ext uri="{FF2B5EF4-FFF2-40B4-BE49-F238E27FC236}">
                <a16:creationId xmlns:a16="http://schemas.microsoft.com/office/drawing/2014/main" id="{5BEC221F-7685-4E3D-9FA6-B4D2BF04E0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296" t="68693" b="9434"/>
          <a:stretch/>
        </p:blipFill>
        <p:spPr>
          <a:xfrm>
            <a:off x="6744064" y="3028075"/>
            <a:ext cx="4041517" cy="2341601"/>
          </a:xfrm>
          <a:prstGeom prst="rect">
            <a:avLst/>
          </a:prstGeom>
        </p:spPr>
      </p:pic>
      <p:sp>
        <p:nvSpPr>
          <p:cNvPr id="20" name="Rectangle 19">
            <a:extLst>
              <a:ext uri="{FF2B5EF4-FFF2-40B4-BE49-F238E27FC236}">
                <a16:creationId xmlns:a16="http://schemas.microsoft.com/office/drawing/2014/main" id="{65743445-8240-4A33-AC60-C10027DCDF33}"/>
              </a:ext>
            </a:extLst>
          </p:cNvPr>
          <p:cNvSpPr/>
          <p:nvPr/>
        </p:nvSpPr>
        <p:spPr>
          <a:xfrm>
            <a:off x="3887511" y="6611779"/>
            <a:ext cx="8374063"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Ritchey MD, et al.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Cardiovasc Med</a:t>
            </a:r>
            <a:r>
              <a:rPr kumimoji="0" lang="en-US" sz="1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2020 Aug;30(6):364-374.</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529773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B85E-1A78-4F6C-9605-44DC3A1EB253}"/>
              </a:ext>
            </a:extLst>
          </p:cNvPr>
          <p:cNvSpPr>
            <a:spLocks noGrp="1"/>
          </p:cNvSpPr>
          <p:nvPr>
            <p:ph type="title"/>
          </p:nvPr>
        </p:nvSpPr>
        <p:spPr/>
        <p:txBody>
          <a:bodyPr>
            <a:normAutofit/>
          </a:bodyPr>
          <a:lstStyle/>
          <a:p>
            <a:r>
              <a:rPr lang="en-US" sz="3600" b="1" dirty="0">
                <a:solidFill>
                  <a:schemeClr val="bg1"/>
                </a:solidFill>
                <a:latin typeface="Arial" panose="020B0604020202020204" pitchFamily="34" charset="0"/>
                <a:cs typeface="Arial" panose="020B0604020202020204" pitchFamily="34" charset="0"/>
              </a:rPr>
              <a:t>Million Hearts</a:t>
            </a:r>
            <a:r>
              <a:rPr lang="en-US" sz="3600" b="1" baseline="30000" dirty="0">
                <a:solidFill>
                  <a:schemeClr val="bg1"/>
                </a:solidFill>
                <a:latin typeface="Arial" panose="020B0604020202020204" pitchFamily="34" charset="0"/>
                <a:cs typeface="Arial" panose="020B0604020202020204" pitchFamily="34" charset="0"/>
              </a:rPr>
              <a:t>®</a:t>
            </a:r>
            <a:r>
              <a:rPr lang="en-US" sz="3600" b="1" dirty="0">
                <a:solidFill>
                  <a:schemeClr val="bg1"/>
                </a:solidFill>
                <a:latin typeface="Arial" panose="020B0604020202020204" pitchFamily="34" charset="0"/>
                <a:cs typeface="Arial" panose="020B0604020202020204" pitchFamily="34" charset="0"/>
              </a:rPr>
              <a:t> 2027 </a:t>
            </a:r>
            <a:br>
              <a:rPr lang="en-US" sz="3600" b="1" dirty="0">
                <a:solidFill>
                  <a:schemeClr val="bg1"/>
                </a:solidFill>
                <a:latin typeface="Arial" panose="020B0604020202020204" pitchFamily="34" charset="0"/>
                <a:cs typeface="Arial" panose="020B0604020202020204" pitchFamily="34" charset="0"/>
              </a:rPr>
            </a:br>
            <a:r>
              <a:rPr lang="en-US" sz="2800" i="1" dirty="0">
                <a:solidFill>
                  <a:schemeClr val="bg1"/>
                </a:solidFill>
                <a:latin typeface="Arial" panose="020B0604020202020204" pitchFamily="34" charset="0"/>
                <a:cs typeface="Arial" panose="020B0604020202020204" pitchFamily="34" charset="0"/>
              </a:rPr>
              <a:t>Aim: Prevent 1 Million Heart Attacks and Strokes in 5 Years</a:t>
            </a:r>
            <a:endParaRPr lang="en-US" sz="2800" dirty="0"/>
          </a:p>
        </p:txBody>
      </p:sp>
      <p:sp>
        <p:nvSpPr>
          <p:cNvPr id="7" name="TextBox 6">
            <a:extLst>
              <a:ext uri="{FF2B5EF4-FFF2-40B4-BE49-F238E27FC236}">
                <a16:creationId xmlns:a16="http://schemas.microsoft.com/office/drawing/2014/main" id="{72917CF9-6C5A-404E-BCFD-14E03C056A56}"/>
              </a:ext>
            </a:extLst>
          </p:cNvPr>
          <p:cNvSpPr txBox="1"/>
          <p:nvPr/>
        </p:nvSpPr>
        <p:spPr>
          <a:xfrm>
            <a:off x="617669" y="2045555"/>
            <a:ext cx="10515599" cy="3785652"/>
          </a:xfrm>
          <a:prstGeom prst="rect">
            <a:avLst/>
          </a:prstGeom>
          <a:noFill/>
        </p:spPr>
        <p:txBody>
          <a:bodyPr wrap="square">
            <a:spAutoFit/>
          </a:bodyPr>
          <a:lstStyle/>
          <a:p>
            <a:pPr marL="342900" indent="-342900">
              <a:buClr>
                <a:srgbClr val="860037"/>
              </a:buClr>
              <a:buFont typeface="Arial" panose="020B0604020202020204" pitchFamily="34" charset="0"/>
              <a:buChar char="•"/>
            </a:pPr>
            <a:r>
              <a:rPr lang="en-US" sz="2400" dirty="0">
                <a:latin typeface="Arial" panose="020B0604020202020204" pitchFamily="34" charset="0"/>
                <a:cs typeface="Arial" panose="020B0604020202020204" pitchFamily="34" charset="0"/>
              </a:rPr>
              <a:t>Co-led by the Centers for Disease Control and Prevention (CDC) and the Centers for Medicare &amp; Medicaid Services (CMS)</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Clr>
                <a:srgbClr val="860037"/>
              </a:buClr>
              <a:buFont typeface="Arial" panose="020B0604020202020204" pitchFamily="34" charset="0"/>
              <a:buChar char="•"/>
            </a:pPr>
            <a:r>
              <a:rPr lang="en-US" sz="2400" dirty="0">
                <a:latin typeface="Arial" panose="020B0604020202020204" pitchFamily="34" charset="0"/>
                <a:cs typeface="Arial" panose="020B0604020202020204" pitchFamily="34" charset="0"/>
              </a:rPr>
              <a:t>Works with and through public and private partners at the local, state, and federal level to:</a:t>
            </a:r>
          </a:p>
          <a:p>
            <a:pPr marL="800100" lvl="1" indent="-342900">
              <a:buFont typeface="Courier New" panose="02070309020205020404" pitchFamily="49" charset="0"/>
              <a:buChar char="o"/>
            </a:pPr>
            <a:r>
              <a:rPr lang="en-US" sz="2400" b="1" dirty="0">
                <a:latin typeface="Arial" panose="020B0604020202020204" pitchFamily="34" charset="0"/>
                <a:cs typeface="Arial" panose="020B0604020202020204" pitchFamily="34" charset="0"/>
              </a:rPr>
              <a:t>Convene </a:t>
            </a:r>
            <a:r>
              <a:rPr lang="en-US" sz="2400" dirty="0">
                <a:latin typeface="Arial" panose="020B0604020202020204" pitchFamily="34" charset="0"/>
                <a:cs typeface="Arial" panose="020B0604020202020204" pitchFamily="34" charset="0"/>
              </a:rPr>
              <a:t>champions</a:t>
            </a:r>
          </a:p>
          <a:p>
            <a:pPr marL="800100" lvl="1" indent="-342900">
              <a:buFont typeface="Courier New" panose="02070309020205020404" pitchFamily="49" charset="0"/>
              <a:buChar char="o"/>
            </a:pPr>
            <a:r>
              <a:rPr lang="en-US" sz="2400" b="1" dirty="0">
                <a:latin typeface="Arial" panose="020B0604020202020204" pitchFamily="34" charset="0"/>
                <a:cs typeface="Arial" panose="020B0604020202020204" pitchFamily="34" charset="0"/>
              </a:rPr>
              <a:t>Facilitate</a:t>
            </a:r>
            <a:r>
              <a:rPr lang="en-US" sz="2400" dirty="0">
                <a:latin typeface="Arial" panose="020B0604020202020204" pitchFamily="34" charset="0"/>
                <a:cs typeface="Arial" panose="020B0604020202020204" pitchFamily="34" charset="0"/>
              </a:rPr>
              <a:t> impactful collaboration</a:t>
            </a:r>
          </a:p>
          <a:p>
            <a:pPr marL="800100" lvl="1" indent="-342900">
              <a:buFont typeface="Courier New" panose="02070309020205020404" pitchFamily="49" charset="0"/>
              <a:buChar char="o"/>
            </a:pPr>
            <a:r>
              <a:rPr lang="en-US" sz="2400" b="1" dirty="0">
                <a:latin typeface="Arial" panose="020B0604020202020204" pitchFamily="34" charset="0"/>
                <a:cs typeface="Arial" panose="020B0604020202020204" pitchFamily="34" charset="0"/>
              </a:rPr>
              <a:t>Implement </a:t>
            </a:r>
            <a:r>
              <a:rPr lang="en-US" sz="2400" dirty="0">
                <a:latin typeface="Arial" panose="020B0604020202020204" pitchFamily="34" charset="0"/>
                <a:cs typeface="Arial" panose="020B0604020202020204" pitchFamily="34" charset="0"/>
              </a:rPr>
              <a:t>evidence-based strategies</a:t>
            </a:r>
          </a:p>
          <a:p>
            <a:pPr marL="800100" lvl="1" indent="-342900">
              <a:buFont typeface="Courier New" panose="02070309020205020404" pitchFamily="49" charset="0"/>
              <a:buChar char="o"/>
            </a:pPr>
            <a:r>
              <a:rPr lang="en-US" sz="2400" b="1" dirty="0">
                <a:latin typeface="Arial" panose="020B0604020202020204" pitchFamily="34" charset="0"/>
                <a:cs typeface="Arial" panose="020B0604020202020204" pitchFamily="34" charset="0"/>
              </a:rPr>
              <a:t>Engage</a:t>
            </a:r>
            <a:r>
              <a:rPr lang="en-US" sz="2400" dirty="0">
                <a:latin typeface="Arial" panose="020B0604020202020204" pitchFamily="34" charset="0"/>
                <a:cs typeface="Arial" panose="020B0604020202020204" pitchFamily="34" charset="0"/>
              </a:rPr>
              <a:t> to address health inequity</a:t>
            </a:r>
          </a:p>
          <a:p>
            <a:pPr marL="800100" lvl="1" indent="-34290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p:pic>
        <p:nvPicPr>
          <p:cNvPr id="4" name="Picture 3" descr="A red and white sign&#10;&#10;Description automatically generated with low confidence">
            <a:extLst>
              <a:ext uri="{FF2B5EF4-FFF2-40B4-BE49-F238E27FC236}">
                <a16:creationId xmlns:a16="http://schemas.microsoft.com/office/drawing/2014/main" id="{18825ECE-BCDA-5182-23D6-F8D139B84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174" y="3972534"/>
            <a:ext cx="4197626" cy="1933011"/>
          </a:xfrm>
          <a:prstGeom prst="rect">
            <a:avLst/>
          </a:prstGeom>
        </p:spPr>
      </p:pic>
      <p:sp>
        <p:nvSpPr>
          <p:cNvPr id="5" name="Rectangle 4" descr="blank box">
            <a:extLst>
              <a:ext uri="{FF2B5EF4-FFF2-40B4-BE49-F238E27FC236}">
                <a16:creationId xmlns:a16="http://schemas.microsoft.com/office/drawing/2014/main" id="{B088ED91-3C9B-B7AC-83DD-8CA5FEC5742F}"/>
              </a:ext>
            </a:extLst>
          </p:cNvPr>
          <p:cNvSpPr/>
          <p:nvPr/>
        </p:nvSpPr>
        <p:spPr>
          <a:xfrm>
            <a:off x="188843" y="5751694"/>
            <a:ext cx="2723322" cy="927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89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lank box">
            <a:extLst>
              <a:ext uri="{FF2B5EF4-FFF2-40B4-BE49-F238E27FC236}">
                <a16:creationId xmlns:a16="http://schemas.microsoft.com/office/drawing/2014/main" id="{2E991706-E867-4AF3-B9E0-B8F7B8563310}"/>
              </a:ext>
            </a:extLst>
          </p:cNvPr>
          <p:cNvSpPr/>
          <p:nvPr/>
        </p:nvSpPr>
        <p:spPr>
          <a:xfrm>
            <a:off x="128337" y="5598695"/>
            <a:ext cx="2582779" cy="12593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4BEC14-B293-4E58-B744-CAE4C9180E39}"/>
              </a:ext>
            </a:extLst>
          </p:cNvPr>
          <p:cNvSpPr>
            <a:spLocks noGrp="1"/>
          </p:cNvSpPr>
          <p:nvPr>
            <p:ph type="title"/>
          </p:nvPr>
        </p:nvSpPr>
        <p:spPr/>
        <p:txBody>
          <a:bodyPr/>
          <a:lstStyle/>
          <a:p>
            <a:r>
              <a:rPr lang="en-US" b="1" dirty="0"/>
              <a:t>Million Hearts</a:t>
            </a:r>
            <a:r>
              <a:rPr lang="en-US" b="1" baseline="30000" dirty="0"/>
              <a:t>®</a:t>
            </a:r>
            <a:r>
              <a:rPr lang="en-US" b="1" dirty="0"/>
              <a:t> 2027 Priorities</a:t>
            </a:r>
          </a:p>
        </p:txBody>
      </p:sp>
      <p:graphicFrame>
        <p:nvGraphicFramePr>
          <p:cNvPr id="3" name="Content Placeholder 3" descr="Keeping People Healthy">
            <a:extLst>
              <a:ext uri="{FF2B5EF4-FFF2-40B4-BE49-F238E27FC236}">
                <a16:creationId xmlns:a16="http://schemas.microsoft.com/office/drawing/2014/main" id="{B9700740-387E-49CD-A59D-53E6972FE9F1}"/>
              </a:ext>
            </a:extLst>
          </p:cNvPr>
          <p:cNvGraphicFramePr>
            <a:graphicFrameLocks/>
          </p:cNvGraphicFramePr>
          <p:nvPr/>
        </p:nvGraphicFramePr>
        <p:xfrm>
          <a:off x="798867" y="1519788"/>
          <a:ext cx="5109210" cy="2505454"/>
        </p:xfrm>
        <a:graphic>
          <a:graphicData uri="http://schemas.openxmlformats.org/drawingml/2006/table">
            <a:tbl>
              <a:tblPr firstRow="1" bandRow="1">
                <a:tableStyleId>{00A15C55-8517-42AA-B614-E9B94910E393}</a:tableStyleId>
              </a:tblPr>
              <a:tblGrid>
                <a:gridCol w="5109210">
                  <a:extLst>
                    <a:ext uri="{9D8B030D-6E8A-4147-A177-3AD203B41FA5}">
                      <a16:colId xmlns:a16="http://schemas.microsoft.com/office/drawing/2014/main" val="20000"/>
                    </a:ext>
                  </a:extLst>
                </a:gridCol>
              </a:tblGrid>
              <a:tr h="5240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Building Healthy Communities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647D"/>
                    </a:solidFill>
                  </a:tcPr>
                </a:tc>
                <a:extLst>
                  <a:ext uri="{0D108BD9-81ED-4DB2-BD59-A6C34878D82A}">
                    <a16:rowId xmlns:a16="http://schemas.microsoft.com/office/drawing/2014/main" val="569680620"/>
                  </a:ext>
                </a:extLst>
              </a:tr>
              <a:tr h="6549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0" dirty="0">
                          <a:solidFill>
                            <a:schemeClr val="tx1"/>
                          </a:solidFill>
                          <a:effectLst/>
                          <a:latin typeface="Arial" panose="020B0604020202020204" pitchFamily="34" charset="0"/>
                          <a:cs typeface="Arial" panose="020B0604020202020204" pitchFamily="34" charset="0"/>
                        </a:rPr>
                        <a:t>Decrease</a:t>
                      </a:r>
                      <a:r>
                        <a:rPr lang="en-US" sz="1600" b="1" baseline="0" dirty="0">
                          <a:solidFill>
                            <a:schemeClr val="bg2">
                              <a:lumMod val="25000"/>
                            </a:schemeClr>
                          </a:solidFill>
                          <a:effectLst/>
                          <a:latin typeface="Arial" panose="020B0604020202020204" pitchFamily="34" charset="0"/>
                          <a:cs typeface="Arial" panose="020B0604020202020204" pitchFamily="34" charset="0"/>
                        </a:rPr>
                        <a:t> </a:t>
                      </a:r>
                      <a:r>
                        <a:rPr lang="en-US" sz="1600" b="1" baseline="0" dirty="0">
                          <a:solidFill>
                            <a:schemeClr val="accent1"/>
                          </a:solidFill>
                          <a:effectLst/>
                          <a:latin typeface="Arial" panose="020B0604020202020204" pitchFamily="34" charset="0"/>
                          <a:cs typeface="Arial" panose="020B0604020202020204" pitchFamily="34" charset="0"/>
                        </a:rPr>
                        <a:t>Tobacco Use </a:t>
                      </a:r>
                      <a:endParaRPr lang="en-US" sz="1600" b="1" baseline="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680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spc="0" baseline="0" dirty="0">
                          <a:solidFill>
                            <a:schemeClr val="tx1"/>
                          </a:solidFill>
                          <a:effectLst/>
                          <a:latin typeface="Arial" panose="020B0604020202020204" pitchFamily="34" charset="0"/>
                          <a:cs typeface="Arial" panose="020B0604020202020204" pitchFamily="34" charset="0"/>
                        </a:rPr>
                        <a:t>Decrease </a:t>
                      </a:r>
                      <a:r>
                        <a:rPr lang="en-US" sz="1600" b="1" spc="0" baseline="0" dirty="0">
                          <a:solidFill>
                            <a:schemeClr val="accent1"/>
                          </a:solidFill>
                          <a:effectLst/>
                          <a:latin typeface="Arial" panose="020B0604020202020204" pitchFamily="34" charset="0"/>
                          <a:cs typeface="Arial" panose="020B0604020202020204" pitchFamily="34" charset="0"/>
                        </a:rPr>
                        <a:t>Physical Inactivity </a:t>
                      </a:r>
                      <a:endParaRPr lang="en-US" sz="1600" b="1" spc="0" baseline="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2"/>
                  </a:ext>
                </a:extLst>
              </a:tr>
              <a:tr h="646117">
                <a:tc>
                  <a:txBody>
                    <a:bodyPr/>
                    <a:lstStyle/>
                    <a:p>
                      <a:pPr marL="0" marR="0" lvl="0" indent="0" algn="ctr" defTabSz="457135" rtl="0" eaLnBrk="1" fontAlgn="auto" latinLnBrk="0" hangingPunct="1">
                        <a:lnSpc>
                          <a:spcPct val="100000"/>
                        </a:lnSpc>
                        <a:spcBef>
                          <a:spcPts val="0"/>
                        </a:spcBef>
                        <a:spcAft>
                          <a:spcPts val="0"/>
                        </a:spcAft>
                        <a:buClrTx/>
                        <a:buSzTx/>
                        <a:buFontTx/>
                        <a:buNone/>
                        <a:tabLst/>
                        <a:defRPr/>
                      </a:pPr>
                      <a:r>
                        <a:rPr lang="en-US" sz="1600" b="1"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Decrease </a:t>
                      </a:r>
                      <a:r>
                        <a:rPr lang="en-US" sz="1600" b="1" baseline="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Particle Pollution Exposure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11" name="Rectangle 10" descr="Building Healthy Communities">
            <a:extLst>
              <a:ext uri="{FF2B5EF4-FFF2-40B4-BE49-F238E27FC236}">
                <a16:creationId xmlns:a16="http://schemas.microsoft.com/office/drawing/2014/main" id="{70EC01E6-80E9-6842-A105-A15CF3CA189E}"/>
              </a:ext>
            </a:extLst>
          </p:cNvPr>
          <p:cNvSpPr/>
          <p:nvPr/>
        </p:nvSpPr>
        <p:spPr>
          <a:xfrm>
            <a:off x="789436" y="1515967"/>
            <a:ext cx="5118641" cy="2519436"/>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3" descr="Optimizing Care">
            <a:extLst>
              <a:ext uri="{FF2B5EF4-FFF2-40B4-BE49-F238E27FC236}">
                <a16:creationId xmlns:a16="http://schemas.microsoft.com/office/drawing/2014/main" id="{DCF2AFED-9634-431F-A669-EB0DEB116314}"/>
              </a:ext>
            </a:extLst>
          </p:cNvPr>
          <p:cNvGraphicFramePr>
            <a:graphicFrameLocks/>
          </p:cNvGraphicFramePr>
          <p:nvPr/>
        </p:nvGraphicFramePr>
        <p:xfrm>
          <a:off x="6283868" y="1524177"/>
          <a:ext cx="5118696" cy="2519435"/>
        </p:xfrm>
        <a:graphic>
          <a:graphicData uri="http://schemas.openxmlformats.org/drawingml/2006/table">
            <a:tbl>
              <a:tblPr firstRow="1" bandRow="1">
                <a:tableStyleId>{21E4AEA4-8DFA-4A89-87EB-49C32662AFE0}</a:tableStyleId>
              </a:tblPr>
              <a:tblGrid>
                <a:gridCol w="5118696">
                  <a:extLst>
                    <a:ext uri="{9D8B030D-6E8A-4147-A177-3AD203B41FA5}">
                      <a16:colId xmlns:a16="http://schemas.microsoft.com/office/drawing/2014/main" val="20000"/>
                    </a:ext>
                  </a:extLst>
                </a:gridCol>
              </a:tblGrid>
              <a:tr h="521465">
                <a:tc>
                  <a:txBody>
                    <a:bodyPr/>
                    <a:lstStyle/>
                    <a:p>
                      <a:pPr marL="0" marR="0" algn="ctr">
                        <a:spcBef>
                          <a:spcPts val="0"/>
                        </a:spcBef>
                        <a:spcAft>
                          <a:spcPts val="0"/>
                        </a:spcAft>
                      </a:pPr>
                      <a:r>
                        <a:rPr lang="en-US" sz="2000" b="1" kern="1200" baseline="0" dirty="0">
                          <a:solidFill>
                            <a:schemeClr val="bg1"/>
                          </a:solidFill>
                          <a:effectLst/>
                          <a:latin typeface="Arial" panose="020B0604020202020204" pitchFamily="34" charset="0"/>
                          <a:ea typeface="+mn-ea"/>
                          <a:cs typeface="Arial" panose="020B0604020202020204" pitchFamily="34" charset="0"/>
                        </a:rPr>
                        <a:t>Optimizing Care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2B5E"/>
                    </a:solidFill>
                  </a:tcPr>
                </a:tc>
                <a:extLst>
                  <a:ext uri="{0D108BD9-81ED-4DB2-BD59-A6C34878D82A}">
                    <a16:rowId xmlns:a16="http://schemas.microsoft.com/office/drawing/2014/main" val="1564412716"/>
                  </a:ext>
                </a:extLst>
              </a:tr>
              <a:tr h="404652">
                <a:tc>
                  <a:txBody>
                    <a:bodyPr/>
                    <a:lstStyle/>
                    <a:p>
                      <a:pPr marL="0" marR="0" algn="ctr">
                        <a:spcBef>
                          <a:spcPts val="0"/>
                        </a:spcBef>
                        <a:spcAft>
                          <a:spcPts val="0"/>
                        </a:spcAft>
                      </a:pPr>
                      <a:r>
                        <a:rPr lang="en-US" sz="1600" b="1" kern="1200" baseline="0" dirty="0">
                          <a:solidFill>
                            <a:schemeClr val="tx1"/>
                          </a:solidFill>
                          <a:effectLst/>
                          <a:latin typeface="Arial" panose="020B0604020202020204" pitchFamily="34" charset="0"/>
                          <a:ea typeface="+mn-ea"/>
                          <a:cs typeface="Arial" panose="020B0604020202020204" pitchFamily="34" charset="0"/>
                        </a:rPr>
                        <a:t>Improve Appropriate </a:t>
                      </a:r>
                      <a:r>
                        <a:rPr lang="en-US" sz="1600" b="1" u="sng" kern="1200" baseline="0" dirty="0">
                          <a:solidFill>
                            <a:schemeClr val="accent1"/>
                          </a:solidFill>
                          <a:effectLst/>
                          <a:latin typeface="Arial" panose="020B0604020202020204" pitchFamily="34" charset="0"/>
                          <a:ea typeface="+mn-ea"/>
                          <a:cs typeface="Arial" panose="020B0604020202020204" pitchFamily="34" charset="0"/>
                        </a:rPr>
                        <a:t>A</a:t>
                      </a:r>
                      <a:r>
                        <a:rPr lang="en-US" sz="1600" b="1" kern="1200" baseline="0" dirty="0">
                          <a:solidFill>
                            <a:schemeClr val="tx1"/>
                          </a:solidFill>
                          <a:effectLst/>
                          <a:latin typeface="Arial" panose="020B0604020202020204" pitchFamily="34" charset="0"/>
                          <a:ea typeface="+mn-ea"/>
                          <a:cs typeface="Arial" panose="020B0604020202020204" pitchFamily="34" charset="0"/>
                        </a:rPr>
                        <a:t>spirin</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kern="1200" baseline="0" dirty="0">
                          <a:solidFill>
                            <a:schemeClr val="tx1"/>
                          </a:solidFill>
                          <a:effectLst/>
                          <a:latin typeface="Arial" panose="020B0604020202020204" pitchFamily="34" charset="0"/>
                          <a:ea typeface="+mn-ea"/>
                          <a:cs typeface="Arial" panose="020B0604020202020204" pitchFamily="34" charset="0"/>
                        </a:rPr>
                        <a:t>or</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u="sng" kern="1200" baseline="0" dirty="0">
                          <a:solidFill>
                            <a:schemeClr val="accent1"/>
                          </a:solidFill>
                          <a:effectLst/>
                          <a:latin typeface="Arial" panose="020B0604020202020204" pitchFamily="34" charset="0"/>
                          <a:ea typeface="+mn-ea"/>
                          <a:cs typeface="Arial" panose="020B0604020202020204" pitchFamily="34" charset="0"/>
                        </a:rPr>
                        <a:t>A</a:t>
                      </a:r>
                      <a:r>
                        <a:rPr lang="en-US" sz="1600" b="1" kern="1200" baseline="0" dirty="0">
                          <a:solidFill>
                            <a:schemeClr val="tx1"/>
                          </a:solidFill>
                          <a:effectLst/>
                          <a:latin typeface="Arial" panose="020B0604020202020204" pitchFamily="34" charset="0"/>
                          <a:ea typeface="+mn-ea"/>
                          <a:cs typeface="Arial" panose="020B0604020202020204" pitchFamily="34" charset="0"/>
                        </a:rPr>
                        <a:t>nticoagulant Use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04652">
                <a:tc>
                  <a:txBody>
                    <a:bodyPr/>
                    <a:lstStyle/>
                    <a:p>
                      <a:pPr marL="0" marR="0" algn="ctr">
                        <a:spcBef>
                          <a:spcPts val="0"/>
                        </a:spcBef>
                        <a:spcAft>
                          <a:spcPts val="0"/>
                        </a:spcAft>
                      </a:pPr>
                      <a:r>
                        <a:rPr lang="en-US" sz="1600" b="1" kern="1200" baseline="0" dirty="0">
                          <a:solidFill>
                            <a:schemeClr val="tx1"/>
                          </a:solidFill>
                          <a:effectLst/>
                          <a:latin typeface="Arial" panose="020B0604020202020204" pitchFamily="34" charset="0"/>
                          <a:ea typeface="+mn-ea"/>
                          <a:cs typeface="Arial" panose="020B0604020202020204" pitchFamily="34" charset="0"/>
                        </a:rPr>
                        <a:t>Improve</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u="sng" kern="1200" baseline="0" dirty="0">
                          <a:solidFill>
                            <a:schemeClr val="accent1"/>
                          </a:solidFill>
                          <a:effectLst/>
                          <a:latin typeface="Arial" panose="020B0604020202020204" pitchFamily="34" charset="0"/>
                          <a:ea typeface="+mn-ea"/>
                          <a:cs typeface="Arial" panose="020B0604020202020204" pitchFamily="34" charset="0"/>
                        </a:rPr>
                        <a:t>B</a:t>
                      </a:r>
                      <a:r>
                        <a:rPr lang="en-US" sz="1600" b="1" kern="1200" baseline="0" dirty="0">
                          <a:solidFill>
                            <a:schemeClr val="tx1"/>
                          </a:solidFill>
                          <a:effectLst/>
                          <a:latin typeface="Arial" panose="020B0604020202020204" pitchFamily="34" charset="0"/>
                          <a:ea typeface="+mn-ea"/>
                          <a:cs typeface="Arial" panose="020B0604020202020204" pitchFamily="34" charset="0"/>
                        </a:rPr>
                        <a:t>lood</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kern="1200" baseline="0" dirty="0">
                          <a:solidFill>
                            <a:schemeClr val="tx1"/>
                          </a:solidFill>
                          <a:effectLst/>
                          <a:latin typeface="Arial" panose="020B0604020202020204" pitchFamily="34" charset="0"/>
                          <a:ea typeface="+mn-ea"/>
                          <a:cs typeface="Arial" panose="020B0604020202020204" pitchFamily="34" charset="0"/>
                        </a:rPr>
                        <a:t>Pressure</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kern="1200" baseline="0" dirty="0">
                          <a:solidFill>
                            <a:schemeClr val="tx1"/>
                          </a:solidFill>
                          <a:effectLst/>
                          <a:latin typeface="Arial" panose="020B0604020202020204" pitchFamily="34" charset="0"/>
                          <a:ea typeface="+mn-ea"/>
                          <a:cs typeface="Arial" panose="020B0604020202020204" pitchFamily="34" charset="0"/>
                        </a:rPr>
                        <a:t>Control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2"/>
                  </a:ext>
                </a:extLst>
              </a:tr>
              <a:tr h="404652">
                <a:tc>
                  <a:txBody>
                    <a:bodyPr/>
                    <a:lstStyle/>
                    <a:p>
                      <a:pPr marL="0" marR="0" algn="ctr">
                        <a:spcBef>
                          <a:spcPts val="0"/>
                        </a:spcBef>
                        <a:spcAft>
                          <a:spcPts val="0"/>
                        </a:spcAft>
                      </a:pPr>
                      <a:r>
                        <a:rPr lang="en-US" sz="1600" b="1" kern="1200" baseline="0" dirty="0">
                          <a:solidFill>
                            <a:schemeClr val="tx1"/>
                          </a:solidFill>
                          <a:effectLst/>
                          <a:latin typeface="Arial" panose="020B0604020202020204" pitchFamily="34" charset="0"/>
                          <a:ea typeface="+mn-ea"/>
                          <a:cs typeface="Arial" panose="020B0604020202020204" pitchFamily="34" charset="0"/>
                        </a:rPr>
                        <a:t>Improve</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u="sng" kern="1200" baseline="0" dirty="0">
                          <a:solidFill>
                            <a:schemeClr val="accent1"/>
                          </a:solidFill>
                          <a:effectLst/>
                          <a:latin typeface="Arial" panose="020B0604020202020204" pitchFamily="34" charset="0"/>
                          <a:ea typeface="+mn-ea"/>
                          <a:cs typeface="Arial" panose="020B0604020202020204" pitchFamily="34" charset="0"/>
                        </a:rPr>
                        <a:t>C</a:t>
                      </a:r>
                      <a:r>
                        <a:rPr lang="en-US" sz="1600" b="1" kern="1200" baseline="0" dirty="0">
                          <a:solidFill>
                            <a:schemeClr val="tx1"/>
                          </a:solidFill>
                          <a:effectLst/>
                          <a:latin typeface="Arial" panose="020B0604020202020204" pitchFamily="34" charset="0"/>
                          <a:ea typeface="+mn-ea"/>
                          <a:cs typeface="Arial" panose="020B0604020202020204" pitchFamily="34" charset="0"/>
                        </a:rPr>
                        <a:t>holesterol</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kern="1200" baseline="0" dirty="0">
                          <a:solidFill>
                            <a:schemeClr val="tx1"/>
                          </a:solidFill>
                          <a:effectLst/>
                          <a:latin typeface="Arial" panose="020B0604020202020204" pitchFamily="34" charset="0"/>
                          <a:ea typeface="+mn-ea"/>
                          <a:cs typeface="Arial" panose="020B0604020202020204" pitchFamily="34" charset="0"/>
                        </a:rPr>
                        <a:t>Management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24534283"/>
                  </a:ext>
                </a:extLst>
              </a:tr>
              <a:tr h="379362">
                <a:tc>
                  <a:txBody>
                    <a:bodyPr/>
                    <a:lstStyle/>
                    <a:p>
                      <a:pPr marL="0" marR="0" algn="ctr">
                        <a:spcBef>
                          <a:spcPts val="0"/>
                        </a:spcBef>
                        <a:spcAft>
                          <a:spcPts val="0"/>
                        </a:spcAft>
                      </a:pPr>
                      <a:r>
                        <a:rPr lang="en-US" sz="1600" b="1" kern="1200" baseline="0" dirty="0">
                          <a:solidFill>
                            <a:schemeClr val="tx1"/>
                          </a:solidFill>
                          <a:effectLst/>
                          <a:latin typeface="Arial" panose="020B0604020202020204" pitchFamily="34" charset="0"/>
                          <a:ea typeface="+mn-ea"/>
                          <a:cs typeface="Arial" panose="020B0604020202020204" pitchFamily="34" charset="0"/>
                        </a:rPr>
                        <a:t>Improve</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u="sng" kern="1200" baseline="0" dirty="0">
                          <a:solidFill>
                            <a:schemeClr val="accent1"/>
                          </a:solidFill>
                          <a:effectLst/>
                          <a:latin typeface="Arial" panose="020B0604020202020204" pitchFamily="34" charset="0"/>
                          <a:ea typeface="+mn-ea"/>
                          <a:cs typeface="Arial" panose="020B0604020202020204" pitchFamily="34" charset="0"/>
                        </a:rPr>
                        <a:t>S</a:t>
                      </a:r>
                      <a:r>
                        <a:rPr lang="en-US" sz="1600" b="1" kern="1200" baseline="0" dirty="0">
                          <a:solidFill>
                            <a:schemeClr val="tx1"/>
                          </a:solidFill>
                          <a:effectLst/>
                          <a:latin typeface="Arial" panose="020B0604020202020204" pitchFamily="34" charset="0"/>
                          <a:ea typeface="+mn-ea"/>
                          <a:cs typeface="Arial" panose="020B0604020202020204" pitchFamily="34" charset="0"/>
                        </a:rPr>
                        <a:t>moking</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kern="1200" baseline="0" dirty="0">
                          <a:solidFill>
                            <a:schemeClr val="tx1"/>
                          </a:solidFill>
                          <a:effectLst/>
                          <a:latin typeface="Arial" panose="020B0604020202020204" pitchFamily="34" charset="0"/>
                          <a:ea typeface="+mn-ea"/>
                          <a:cs typeface="Arial" panose="020B0604020202020204" pitchFamily="34" charset="0"/>
                        </a:rPr>
                        <a:t>Cessation</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601956959"/>
                  </a:ext>
                </a:extLst>
              </a:tr>
              <a:tr h="404652">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mn-ea"/>
                          <a:cs typeface="Arial" panose="020B0604020202020204" pitchFamily="34" charset="0"/>
                        </a:rPr>
                        <a:t>Increase</a:t>
                      </a:r>
                      <a:r>
                        <a:rPr lang="en-US" sz="1600" b="1" baseline="0" dirty="0">
                          <a:solidFill>
                            <a:schemeClr val="tx1"/>
                          </a:solidFill>
                          <a:effectLst/>
                          <a:latin typeface="Arial" panose="020B0604020202020204" pitchFamily="34" charset="0"/>
                          <a:ea typeface="+mn-ea"/>
                          <a:cs typeface="Arial" panose="020B0604020202020204" pitchFamily="34" charset="0"/>
                        </a:rPr>
                        <a:t> Use of </a:t>
                      </a:r>
                      <a:r>
                        <a:rPr lang="en-US" sz="1600" b="1" baseline="0" dirty="0">
                          <a:solidFill>
                            <a:schemeClr val="accent1"/>
                          </a:solidFill>
                          <a:effectLst/>
                          <a:latin typeface="Arial" panose="020B0604020202020204" pitchFamily="34" charset="0"/>
                          <a:ea typeface="+mn-ea"/>
                          <a:cs typeface="Arial" panose="020B0604020202020204" pitchFamily="34" charset="0"/>
                        </a:rPr>
                        <a:t>Cardiac Rehabilitation</a:t>
                      </a:r>
                      <a:endParaRPr lang="en-US" sz="1600" b="1"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9930623"/>
                  </a:ext>
                </a:extLst>
              </a:tr>
            </a:tbl>
          </a:graphicData>
        </a:graphic>
      </p:graphicFrame>
      <p:sp>
        <p:nvSpPr>
          <p:cNvPr id="6" name="Rectangle 5" descr="Optimizing Care">
            <a:extLst>
              <a:ext uri="{FF2B5EF4-FFF2-40B4-BE49-F238E27FC236}">
                <a16:creationId xmlns:a16="http://schemas.microsoft.com/office/drawing/2014/main" id="{8D222CEF-5BCB-5840-A959-9B1E667B7E8D}"/>
              </a:ext>
            </a:extLst>
          </p:cNvPr>
          <p:cNvSpPr/>
          <p:nvPr/>
        </p:nvSpPr>
        <p:spPr>
          <a:xfrm>
            <a:off x="6269091" y="1503857"/>
            <a:ext cx="5133473" cy="2531546"/>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descr="orange circle highlighting Increase Use of Cardiac Rehabilitation 70%">
            <a:extLst>
              <a:ext uri="{FF2B5EF4-FFF2-40B4-BE49-F238E27FC236}">
                <a16:creationId xmlns:a16="http://schemas.microsoft.com/office/drawing/2014/main" id="{C5D955A7-0D86-4756-A3BB-F71FE38DC501}"/>
              </a:ext>
            </a:extLst>
          </p:cNvPr>
          <p:cNvSpPr/>
          <p:nvPr/>
        </p:nvSpPr>
        <p:spPr>
          <a:xfrm>
            <a:off x="6076256" y="3654466"/>
            <a:ext cx="5519141" cy="394886"/>
          </a:xfrm>
          <a:prstGeom prst="ellipse">
            <a:avLst/>
          </a:prstGeom>
          <a:noFill/>
          <a:ln w="762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tar: 6 Points 12">
            <a:extLst>
              <a:ext uri="{FF2B5EF4-FFF2-40B4-BE49-F238E27FC236}">
                <a16:creationId xmlns:a16="http://schemas.microsoft.com/office/drawing/2014/main" id="{060A2F07-C840-4C34-8E18-D2F7573CDF48}"/>
              </a:ext>
            </a:extLst>
          </p:cNvPr>
          <p:cNvSpPr/>
          <p:nvPr/>
        </p:nvSpPr>
        <p:spPr>
          <a:xfrm>
            <a:off x="10674350" y="3252331"/>
            <a:ext cx="1358900" cy="1408810"/>
          </a:xfrm>
          <a:prstGeom prst="star6">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glow rad="101600">
                    <a:schemeClr val="accent2">
                      <a:satMod val="175000"/>
                      <a:alpha val="40000"/>
                    </a:schemeClr>
                  </a:glow>
                </a:effectLst>
                <a:latin typeface="Arial" panose="020B0604020202020204" pitchFamily="34" charset="0"/>
                <a:cs typeface="Arial" panose="020B0604020202020204" pitchFamily="34" charset="0"/>
              </a:rPr>
              <a:t>70%</a:t>
            </a:r>
          </a:p>
        </p:txBody>
      </p:sp>
      <p:graphicFrame>
        <p:nvGraphicFramePr>
          <p:cNvPr id="7" name="Table 7">
            <a:extLst>
              <a:ext uri="{FF2B5EF4-FFF2-40B4-BE49-F238E27FC236}">
                <a16:creationId xmlns:a16="http://schemas.microsoft.com/office/drawing/2014/main" id="{C38B4477-2295-4011-BE36-E8E2AAB46645}"/>
              </a:ext>
            </a:extLst>
          </p:cNvPr>
          <p:cNvGraphicFramePr>
            <a:graphicFrameLocks noGrp="1"/>
          </p:cNvGraphicFramePr>
          <p:nvPr/>
        </p:nvGraphicFramePr>
        <p:xfrm>
          <a:off x="786961" y="4196830"/>
          <a:ext cx="10627960" cy="912498"/>
        </p:xfrm>
        <a:graphic>
          <a:graphicData uri="http://schemas.openxmlformats.org/drawingml/2006/table">
            <a:tbl>
              <a:tblPr firstRow="1" bandRow="1">
                <a:tableStyleId>{8799B23B-EC83-4686-B30A-512413B5E67A}</a:tableStyleId>
              </a:tblPr>
              <a:tblGrid>
                <a:gridCol w="10627960">
                  <a:extLst>
                    <a:ext uri="{9D8B030D-6E8A-4147-A177-3AD203B41FA5}">
                      <a16:colId xmlns:a16="http://schemas.microsoft.com/office/drawing/2014/main" val="817660137"/>
                    </a:ext>
                  </a:extLst>
                </a:gridCol>
              </a:tblGrid>
              <a:tr h="912498">
                <a:tc>
                  <a:txBody>
                    <a:bodyPr/>
                    <a:lstStyle/>
                    <a:p>
                      <a:pPr algn="ctr">
                        <a:lnSpc>
                          <a:spcPct val="150000"/>
                        </a:lnSpc>
                      </a:pPr>
                      <a:r>
                        <a:rPr lang="en-US" sz="2000" dirty="0">
                          <a:solidFill>
                            <a:schemeClr val="bg1"/>
                          </a:solidFill>
                          <a:latin typeface="Arial" panose="020B0604020202020204" pitchFamily="34" charset="0"/>
                          <a:cs typeface="Arial" panose="020B0604020202020204" pitchFamily="34" charset="0"/>
                        </a:rPr>
                        <a:t>Focusing On Health Equity</a:t>
                      </a:r>
                    </a:p>
                  </a:txBody>
                  <a:tcPr>
                    <a:lnB w="25400" cmpd="sng">
                      <a:noFill/>
                    </a:lnB>
                    <a:solidFill>
                      <a:srgbClr val="860037"/>
                    </a:solidFill>
                  </a:tcPr>
                </a:tc>
                <a:extLst>
                  <a:ext uri="{0D108BD9-81ED-4DB2-BD59-A6C34878D82A}">
                    <a16:rowId xmlns:a16="http://schemas.microsoft.com/office/drawing/2014/main" val="3945508219"/>
                  </a:ext>
                </a:extLst>
              </a:tr>
            </a:tbl>
          </a:graphicData>
        </a:graphic>
      </p:graphicFrame>
      <p:sp>
        <p:nvSpPr>
          <p:cNvPr id="10" name="Right Triangle 9" descr="red triangle">
            <a:extLst>
              <a:ext uri="{FF2B5EF4-FFF2-40B4-BE49-F238E27FC236}">
                <a16:creationId xmlns:a16="http://schemas.microsoft.com/office/drawing/2014/main" id="{1B33478D-2EFC-4139-8E40-6E0F102E4382}"/>
              </a:ext>
            </a:extLst>
          </p:cNvPr>
          <p:cNvSpPr/>
          <p:nvPr/>
        </p:nvSpPr>
        <p:spPr>
          <a:xfrm>
            <a:off x="772998" y="4204355"/>
            <a:ext cx="5462997" cy="920855"/>
          </a:xfrm>
          <a:prstGeom prst="rtTriangl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Right Triangle 20" descr="red triangle">
            <a:extLst>
              <a:ext uri="{FF2B5EF4-FFF2-40B4-BE49-F238E27FC236}">
                <a16:creationId xmlns:a16="http://schemas.microsoft.com/office/drawing/2014/main" id="{D114CCD7-1D5E-4805-9BD2-48A3B6D3F1B6}"/>
              </a:ext>
            </a:extLst>
          </p:cNvPr>
          <p:cNvSpPr/>
          <p:nvPr/>
        </p:nvSpPr>
        <p:spPr>
          <a:xfrm flipH="1">
            <a:off x="5953279" y="4194928"/>
            <a:ext cx="5519141" cy="932427"/>
          </a:xfrm>
          <a:prstGeom prst="rtTriangl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9" name="Group 8" descr="Group of gray boxes">
            <a:extLst>
              <a:ext uri="{FF2B5EF4-FFF2-40B4-BE49-F238E27FC236}">
                <a16:creationId xmlns:a16="http://schemas.microsoft.com/office/drawing/2014/main" id="{40AB234B-614C-4D89-8EA4-1A5C6AFCFCAC}"/>
              </a:ext>
            </a:extLst>
          </p:cNvPr>
          <p:cNvGrpSpPr/>
          <p:nvPr/>
        </p:nvGrpSpPr>
        <p:grpSpPr>
          <a:xfrm>
            <a:off x="813943" y="5098306"/>
            <a:ext cx="10564113" cy="1681107"/>
            <a:chOff x="767200" y="4795887"/>
            <a:chExt cx="10657600" cy="1567172"/>
          </a:xfrm>
        </p:grpSpPr>
        <p:grpSp>
          <p:nvGrpSpPr>
            <p:cNvPr id="8" name="Group 7">
              <a:extLst>
                <a:ext uri="{FF2B5EF4-FFF2-40B4-BE49-F238E27FC236}">
                  <a16:creationId xmlns:a16="http://schemas.microsoft.com/office/drawing/2014/main" id="{6D64708E-3B8C-4836-8262-9A97B331CE94}"/>
                </a:ext>
              </a:extLst>
            </p:cNvPr>
            <p:cNvGrpSpPr/>
            <p:nvPr/>
          </p:nvGrpSpPr>
          <p:grpSpPr>
            <a:xfrm>
              <a:off x="898873" y="4908738"/>
              <a:ext cx="10454927" cy="1366463"/>
              <a:chOff x="898873" y="4908738"/>
              <a:chExt cx="10454927" cy="1366463"/>
            </a:xfrm>
          </p:grpSpPr>
          <p:sp>
            <p:nvSpPr>
              <p:cNvPr id="12" name="Rectangle 11">
                <a:extLst>
                  <a:ext uri="{FF2B5EF4-FFF2-40B4-BE49-F238E27FC236}">
                    <a16:creationId xmlns:a16="http://schemas.microsoft.com/office/drawing/2014/main" id="{41638634-3CEF-814C-88BB-FC13078FCEDE}"/>
                  </a:ext>
                </a:extLst>
              </p:cNvPr>
              <p:cNvSpPr/>
              <p:nvPr/>
            </p:nvSpPr>
            <p:spPr>
              <a:xfrm>
                <a:off x="5119469" y="4908738"/>
                <a:ext cx="2013735" cy="13664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EF972FD-0FDD-9E4E-ADF4-06C2352AA09E}"/>
                  </a:ext>
                </a:extLst>
              </p:cNvPr>
              <p:cNvSpPr/>
              <p:nvPr/>
            </p:nvSpPr>
            <p:spPr>
              <a:xfrm>
                <a:off x="7229767" y="4908738"/>
                <a:ext cx="2013735" cy="13664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7AE563-D0C9-B747-9998-5B7A4EDB7B6E}"/>
                  </a:ext>
                </a:extLst>
              </p:cNvPr>
              <p:cNvSpPr/>
              <p:nvPr/>
            </p:nvSpPr>
            <p:spPr>
              <a:xfrm>
                <a:off x="9340065" y="4908738"/>
                <a:ext cx="2013735" cy="13664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54C28D9-00A8-1B42-B932-554AF68BA5FD}"/>
                  </a:ext>
                </a:extLst>
              </p:cNvPr>
              <p:cNvSpPr/>
              <p:nvPr/>
            </p:nvSpPr>
            <p:spPr>
              <a:xfrm>
                <a:off x="3009171" y="4908738"/>
                <a:ext cx="2013735" cy="13664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48B6F54-BC82-AE47-8095-D8D6A903CD3A}"/>
                  </a:ext>
                </a:extLst>
              </p:cNvPr>
              <p:cNvSpPr/>
              <p:nvPr/>
            </p:nvSpPr>
            <p:spPr>
              <a:xfrm>
                <a:off x="898873" y="4908738"/>
                <a:ext cx="2013735" cy="13664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DEF70F3-9740-2843-A088-1E7C049C54B6}"/>
                  </a:ext>
                </a:extLst>
              </p:cNvPr>
              <p:cNvSpPr/>
              <p:nvPr/>
            </p:nvSpPr>
            <p:spPr>
              <a:xfrm>
                <a:off x="1015509" y="5116564"/>
                <a:ext cx="1746977" cy="1015663"/>
              </a:xfrm>
              <a:prstGeom prst="rect">
                <a:avLst/>
              </a:prstGeom>
            </p:spPr>
            <p:txBody>
              <a:bodyPr wrap="square">
                <a:spAutoFit/>
              </a:bodyPr>
              <a:lstStyle/>
              <a:p>
                <a:pPr algn="ctr"/>
                <a:r>
                  <a:rPr lang="en-US" sz="1500" b="1" dirty="0">
                    <a:latin typeface="Arial" panose="020B0604020202020204" pitchFamily="34" charset="0"/>
                    <a:cs typeface="Arial" panose="020B0604020202020204" pitchFamily="34" charset="0"/>
                  </a:rPr>
                  <a:t>Pregnant and Postpartum Women with Hypertension</a:t>
                </a:r>
                <a:endParaRPr lang="en-US" sz="1500" b="1" dirty="0"/>
              </a:p>
            </p:txBody>
          </p:sp>
          <p:sp>
            <p:nvSpPr>
              <p:cNvPr id="30" name="Rectangle 29">
                <a:extLst>
                  <a:ext uri="{FF2B5EF4-FFF2-40B4-BE49-F238E27FC236}">
                    <a16:creationId xmlns:a16="http://schemas.microsoft.com/office/drawing/2014/main" id="{90384403-6BDF-1045-9DCD-46BB0806261A}"/>
                  </a:ext>
                </a:extLst>
              </p:cNvPr>
              <p:cNvSpPr/>
              <p:nvPr/>
            </p:nvSpPr>
            <p:spPr>
              <a:xfrm>
                <a:off x="3065100" y="5229744"/>
                <a:ext cx="1901876" cy="784830"/>
              </a:xfrm>
              <a:prstGeom prst="rect">
                <a:avLst/>
              </a:prstGeom>
            </p:spPr>
            <p:txBody>
              <a:bodyPr wrap="square">
                <a:spAutoFit/>
              </a:bodyPr>
              <a:lstStyle/>
              <a:p>
                <a:pPr algn="ctr"/>
                <a:r>
                  <a:rPr lang="en-US" sz="1500" b="1" dirty="0">
                    <a:latin typeface="Arial" panose="020B0604020202020204" pitchFamily="34" charset="0"/>
                    <a:cs typeface="Arial" panose="020B0604020202020204" pitchFamily="34" charset="0"/>
                  </a:rPr>
                  <a:t>People from Racial/Ethnic Minority Groups</a:t>
                </a:r>
              </a:p>
            </p:txBody>
          </p:sp>
          <p:sp>
            <p:nvSpPr>
              <p:cNvPr id="31" name="Rectangle 30">
                <a:extLst>
                  <a:ext uri="{FF2B5EF4-FFF2-40B4-BE49-F238E27FC236}">
                    <a16:creationId xmlns:a16="http://schemas.microsoft.com/office/drawing/2014/main" id="{1F80E7F5-2EE1-7746-BB15-38E7DAAA9D36}"/>
                  </a:ext>
                </a:extLst>
              </p:cNvPr>
              <p:cNvSpPr/>
              <p:nvPr/>
            </p:nvSpPr>
            <p:spPr>
              <a:xfrm>
                <a:off x="5170839" y="5116564"/>
                <a:ext cx="1901876" cy="946827"/>
              </a:xfrm>
              <a:prstGeom prst="rect">
                <a:avLst/>
              </a:prstGeom>
            </p:spPr>
            <p:txBody>
              <a:bodyPr wrap="square">
                <a:spAutoFit/>
              </a:bodyPr>
              <a:lstStyle/>
              <a:p>
                <a:pPr algn="ctr"/>
                <a:r>
                  <a:rPr lang="en-US" sz="1500" b="1" kern="1100" dirty="0">
                    <a:latin typeface="Arial" panose="020B0604020202020204" pitchFamily="34" charset="0"/>
                    <a:ea typeface="Calibri" panose="020F0502020204030204" pitchFamily="34" charset="0"/>
                    <a:cs typeface="Times New Roman" panose="02020603050405020304" pitchFamily="18" charset="0"/>
                  </a:rPr>
                  <a:t>People with Behavioral Health Issues Who Use Tobacco</a:t>
                </a:r>
              </a:p>
            </p:txBody>
          </p:sp>
          <p:sp>
            <p:nvSpPr>
              <p:cNvPr id="32" name="Rectangle 31">
                <a:extLst>
                  <a:ext uri="{FF2B5EF4-FFF2-40B4-BE49-F238E27FC236}">
                    <a16:creationId xmlns:a16="http://schemas.microsoft.com/office/drawing/2014/main" id="{AF3B818B-0633-184E-8E0F-091CCB1B85BB}"/>
                  </a:ext>
                </a:extLst>
              </p:cNvPr>
              <p:cNvSpPr/>
              <p:nvPr/>
            </p:nvSpPr>
            <p:spPr>
              <a:xfrm>
                <a:off x="7371399" y="5321247"/>
                <a:ext cx="1729483" cy="516451"/>
              </a:xfrm>
              <a:prstGeom prst="rect">
                <a:avLst/>
              </a:prstGeom>
            </p:spPr>
            <p:txBody>
              <a:bodyPr wrap="square">
                <a:spAutoFit/>
              </a:bodyPr>
              <a:lstStyle/>
              <a:p>
                <a:pPr algn="ctr"/>
                <a:r>
                  <a:rPr lang="en-US" sz="1500" b="1" dirty="0">
                    <a:latin typeface="Arial" panose="020B0604020202020204" pitchFamily="34" charset="0"/>
                    <a:cs typeface="Arial" panose="020B0604020202020204" pitchFamily="34" charset="0"/>
                  </a:rPr>
                  <a:t>People with Lower Incomes</a:t>
                </a:r>
                <a:endParaRPr lang="en-US" sz="1500" b="1" dirty="0"/>
              </a:p>
            </p:txBody>
          </p:sp>
          <p:sp>
            <p:nvSpPr>
              <p:cNvPr id="33" name="Rectangle 32">
                <a:extLst>
                  <a:ext uri="{FF2B5EF4-FFF2-40B4-BE49-F238E27FC236}">
                    <a16:creationId xmlns:a16="http://schemas.microsoft.com/office/drawing/2014/main" id="{10E117DF-7F48-9C49-8DFB-5975AADCE5A9}"/>
                  </a:ext>
                </a:extLst>
              </p:cNvPr>
              <p:cNvSpPr/>
              <p:nvPr/>
            </p:nvSpPr>
            <p:spPr>
              <a:xfrm>
                <a:off x="9395994" y="5116564"/>
                <a:ext cx="1901876" cy="946827"/>
              </a:xfrm>
              <a:prstGeom prst="rect">
                <a:avLst/>
              </a:prstGeom>
            </p:spPr>
            <p:txBody>
              <a:bodyPr wrap="square">
                <a:spAutoFit/>
              </a:bodyPr>
              <a:lstStyle/>
              <a:p>
                <a:pPr algn="ctr"/>
                <a:r>
                  <a:rPr lang="en-US" sz="1500" b="1" dirty="0">
                    <a:latin typeface="Arial" panose="020B0604020202020204" pitchFamily="34" charset="0"/>
                    <a:cs typeface="Arial" panose="020B0604020202020204" pitchFamily="34" charset="0"/>
                  </a:rPr>
                  <a:t>People Who Live in Rural Areas or Other ‘Access Deserts’</a:t>
                </a:r>
              </a:p>
            </p:txBody>
          </p:sp>
        </p:grpSp>
        <p:sp>
          <p:nvSpPr>
            <p:cNvPr id="34" name="Rectangle 33">
              <a:extLst>
                <a:ext uri="{FF2B5EF4-FFF2-40B4-BE49-F238E27FC236}">
                  <a16:creationId xmlns:a16="http://schemas.microsoft.com/office/drawing/2014/main" id="{B41A019A-B147-804E-899A-6186CDB22ECC}"/>
                </a:ext>
              </a:extLst>
            </p:cNvPr>
            <p:cNvSpPr/>
            <p:nvPr/>
          </p:nvSpPr>
          <p:spPr>
            <a:xfrm>
              <a:off x="767200" y="4795887"/>
              <a:ext cx="10657600" cy="156717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0883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3E3A-0AC6-4B1E-85EF-6F6B86479F1E}"/>
              </a:ext>
            </a:extLst>
          </p:cNvPr>
          <p:cNvSpPr>
            <a:spLocks noGrp="1"/>
          </p:cNvSpPr>
          <p:nvPr>
            <p:ph type="ctrTitle"/>
          </p:nvPr>
        </p:nvSpPr>
        <p:spPr/>
        <p:txBody>
          <a:bodyPr/>
          <a:lstStyle/>
          <a:p>
            <a:r>
              <a:rPr lang="en-US" b="1" dirty="0"/>
              <a:t>What is Cardiac Rehabilitation?</a:t>
            </a:r>
          </a:p>
        </p:txBody>
      </p:sp>
      <p:sp>
        <p:nvSpPr>
          <p:cNvPr id="5" name="Subtitle 4">
            <a:extLst>
              <a:ext uri="{FF2B5EF4-FFF2-40B4-BE49-F238E27FC236}">
                <a16:creationId xmlns:a16="http://schemas.microsoft.com/office/drawing/2014/main" id="{E289E7E4-96D2-4069-AE00-17ADC8988854}"/>
              </a:ext>
            </a:extLst>
          </p:cNvPr>
          <p:cNvSpPr>
            <a:spLocks noGrp="1"/>
          </p:cNvSpPr>
          <p:nvPr>
            <p:ph type="subTitle" idx="1"/>
          </p:nvPr>
        </p:nvSpPr>
        <p:spPr>
          <a:xfrm>
            <a:off x="1530096" y="3602038"/>
            <a:ext cx="9144000" cy="1361848"/>
          </a:xfrm>
          <a:solidFill>
            <a:schemeClr val="bg1"/>
          </a:solidFill>
        </p:spPr>
        <p:txBody>
          <a:bodyPr>
            <a:normAutofit/>
          </a:bodyPr>
          <a:lstStyle/>
          <a:p>
            <a:r>
              <a:rPr lang="en-US" dirty="0"/>
              <a:t> </a:t>
            </a:r>
          </a:p>
        </p:txBody>
      </p:sp>
    </p:spTree>
    <p:extLst>
      <p:ext uri="{BB962C8B-B14F-4D97-AF65-F5344CB8AC3E}">
        <p14:creationId xmlns:p14="http://schemas.microsoft.com/office/powerpoint/2010/main" val="3922358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92" y="3"/>
            <a:ext cx="11926388" cy="1325563"/>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Description of Cardiac Rehabilitation (CR)</a:t>
            </a:r>
          </a:p>
        </p:txBody>
      </p:sp>
      <p:sp>
        <p:nvSpPr>
          <p:cNvPr id="6" name="Content Placeholder 2"/>
          <p:cNvSpPr txBox="1">
            <a:spLocks/>
          </p:cNvSpPr>
          <p:nvPr/>
        </p:nvSpPr>
        <p:spPr>
          <a:xfrm>
            <a:off x="643204" y="1399664"/>
            <a:ext cx="6481186" cy="45144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lnSpc>
                <a:spcPct val="100000"/>
              </a:lnSpc>
              <a:spcBef>
                <a:spcPts val="0"/>
              </a:spcBef>
              <a:buClr>
                <a:srgbClr val="860037"/>
              </a:buClr>
              <a:tabLst>
                <a:tab pos="339725" algn="l"/>
              </a:tabLst>
            </a:pPr>
            <a:r>
              <a:rPr lang="en-US" sz="2000" b="1" dirty="0">
                <a:solidFill>
                  <a:prstClr val="black"/>
                </a:solidFill>
                <a:latin typeface="Arial" panose="020B0604020202020204" pitchFamily="34" charset="0"/>
                <a:cs typeface="Arial" panose="020B0604020202020204" pitchFamily="34" charset="0"/>
              </a:rPr>
              <a:t>Comprehensive, medically-supervised, secondary cardiovascular disease prevention program</a:t>
            </a:r>
          </a:p>
          <a:p>
            <a:pPr marL="457200" lvl="1" indent="-457200">
              <a:lnSpc>
                <a:spcPct val="100000"/>
              </a:lnSpc>
              <a:spcBef>
                <a:spcPts val="0"/>
              </a:spcBef>
              <a:buClr>
                <a:srgbClr val="860037"/>
              </a:buClr>
              <a:tabLst>
                <a:tab pos="339725" algn="l"/>
              </a:tabLst>
            </a:pPr>
            <a:endParaRPr lang="en-US" sz="2000" b="1" dirty="0">
              <a:latin typeface="Arial" panose="020B0604020202020204" pitchFamily="34" charset="0"/>
              <a:cs typeface="Arial" panose="020B0604020202020204" pitchFamily="34" charset="0"/>
            </a:endParaRPr>
          </a:p>
          <a:p>
            <a:pPr marL="457200" lvl="1" indent="-457200">
              <a:lnSpc>
                <a:spcPct val="100000"/>
              </a:lnSpc>
              <a:spcBef>
                <a:spcPts val="0"/>
              </a:spcBef>
              <a:buClr>
                <a:srgbClr val="860037"/>
              </a:buClr>
              <a:tabLst>
                <a:tab pos="339725" algn="l"/>
              </a:tabLst>
            </a:pPr>
            <a:r>
              <a:rPr lang="en-US" sz="2000" b="1" dirty="0">
                <a:latin typeface="Arial" panose="020B0604020202020204" pitchFamily="34" charset="0"/>
                <a:cs typeface="Arial" panose="020B0604020202020204" pitchFamily="34" charset="0"/>
              </a:rPr>
              <a:t>Typically administered in 36 X 31+ minute-long sessions over ~12 weeks to:</a:t>
            </a:r>
          </a:p>
          <a:p>
            <a:pPr marL="914400" lvl="2" indent="-457200">
              <a:lnSpc>
                <a:spcPct val="100000"/>
              </a:lnSpc>
              <a:spcBef>
                <a:spcPts val="0"/>
              </a:spcBef>
              <a:buClr>
                <a:srgbClr val="860037"/>
              </a:buClr>
              <a:buFont typeface="Courier New" panose="02070309020205020404" pitchFamily="49" charset="0"/>
              <a:buChar char="o"/>
            </a:pPr>
            <a:r>
              <a:rPr lang="en-US" dirty="0">
                <a:solidFill>
                  <a:prstClr val="black"/>
                </a:solidFill>
                <a:latin typeface="Arial" panose="020B0604020202020204" pitchFamily="34" charset="0"/>
                <a:cs typeface="Arial" panose="020B0604020202020204" pitchFamily="34" charset="0"/>
              </a:rPr>
              <a:t>Limit the effects of cardiac illness</a:t>
            </a:r>
          </a:p>
          <a:p>
            <a:pPr marL="914400" lvl="2" indent="-457200">
              <a:lnSpc>
                <a:spcPct val="100000"/>
              </a:lnSpc>
              <a:spcBef>
                <a:spcPts val="0"/>
              </a:spcBef>
              <a:buClr>
                <a:srgbClr val="860037"/>
              </a:buClr>
              <a:buFont typeface="Courier New" panose="02070309020205020404" pitchFamily="49" charset="0"/>
              <a:buChar char="o"/>
            </a:pPr>
            <a:r>
              <a:rPr lang="en-US" dirty="0">
                <a:solidFill>
                  <a:prstClr val="black"/>
                </a:solidFill>
                <a:latin typeface="Arial" panose="020B0604020202020204" pitchFamily="34" charset="0"/>
                <a:cs typeface="Arial" panose="020B0604020202020204" pitchFamily="34" charset="0"/>
              </a:rPr>
              <a:t>Reduce the risk for death or secondary cardiovascular events</a:t>
            </a:r>
          </a:p>
          <a:p>
            <a:pPr marL="914400" lvl="2" indent="-457200">
              <a:lnSpc>
                <a:spcPct val="100000"/>
              </a:lnSpc>
              <a:spcBef>
                <a:spcPts val="0"/>
              </a:spcBef>
              <a:buClr>
                <a:srgbClr val="860037"/>
              </a:buClr>
              <a:buFont typeface="Courier New" panose="02070309020205020404" pitchFamily="49" charset="0"/>
              <a:buChar char="o"/>
            </a:pPr>
            <a:r>
              <a:rPr lang="en-US" dirty="0">
                <a:solidFill>
                  <a:prstClr val="black"/>
                </a:solidFill>
                <a:latin typeface="Arial" panose="020B0604020202020204" pitchFamily="34" charset="0"/>
                <a:cs typeface="Arial" panose="020B0604020202020204" pitchFamily="34" charset="0"/>
              </a:rPr>
              <a:t>Prevent rehospitalization</a:t>
            </a:r>
          </a:p>
          <a:p>
            <a:pPr marL="914400" lvl="2" indent="-457200">
              <a:lnSpc>
                <a:spcPct val="100000"/>
              </a:lnSpc>
              <a:spcBef>
                <a:spcPts val="0"/>
              </a:spcBef>
              <a:buClr>
                <a:srgbClr val="860037"/>
              </a:buClr>
              <a:buFont typeface="Courier New" panose="02070309020205020404" pitchFamily="49" charset="0"/>
              <a:buChar char="o"/>
            </a:pPr>
            <a:r>
              <a:rPr lang="en-US" dirty="0">
                <a:solidFill>
                  <a:prstClr val="black"/>
                </a:solidFill>
                <a:latin typeface="Arial" panose="020B0604020202020204" pitchFamily="34" charset="0"/>
                <a:cs typeface="Arial" panose="020B0604020202020204" pitchFamily="34" charset="0"/>
              </a:rPr>
              <a:t>Control cardiac symptoms</a:t>
            </a:r>
          </a:p>
          <a:p>
            <a:pPr marL="914400" lvl="2" indent="-457200">
              <a:lnSpc>
                <a:spcPct val="100000"/>
              </a:lnSpc>
              <a:spcBef>
                <a:spcPts val="0"/>
              </a:spcBef>
              <a:buClr>
                <a:srgbClr val="860037"/>
              </a:buClr>
              <a:buFont typeface="Courier New" panose="02070309020205020404" pitchFamily="49" charset="0"/>
              <a:buChar char="o"/>
            </a:pPr>
            <a:r>
              <a:rPr lang="en-US" dirty="0">
                <a:solidFill>
                  <a:prstClr val="black"/>
                </a:solidFill>
                <a:latin typeface="Arial" panose="020B0604020202020204" pitchFamily="34" charset="0"/>
                <a:cs typeface="Arial" panose="020B0604020202020204" pitchFamily="34" charset="0"/>
              </a:rPr>
              <a:t>Stabilize or reverse the atherosclerotic process</a:t>
            </a:r>
          </a:p>
          <a:p>
            <a:pPr marL="914400" lvl="2" indent="-457200">
              <a:lnSpc>
                <a:spcPct val="100000"/>
              </a:lnSpc>
              <a:spcBef>
                <a:spcPts val="0"/>
              </a:spcBef>
              <a:buClr>
                <a:srgbClr val="860037"/>
              </a:buClr>
              <a:buFont typeface="Courier New" panose="02070309020205020404" pitchFamily="49" charset="0"/>
              <a:buChar char="o"/>
            </a:pPr>
            <a:r>
              <a:rPr lang="en-US" dirty="0">
                <a:solidFill>
                  <a:prstClr val="black"/>
                </a:solidFill>
                <a:latin typeface="Arial" panose="020B0604020202020204" pitchFamily="34" charset="0"/>
                <a:cs typeface="Arial" panose="020B0604020202020204" pitchFamily="34" charset="0"/>
              </a:rPr>
              <a:t>Improve health, quality of life, and vocational status of patients</a:t>
            </a:r>
          </a:p>
          <a:p>
            <a:pPr marL="457200" lvl="1" indent="-457200">
              <a:lnSpc>
                <a:spcPct val="100000"/>
              </a:lnSpc>
              <a:spcBef>
                <a:spcPts val="0"/>
              </a:spcBef>
            </a:pPr>
            <a:endParaRPr lang="en-US" dirty="0">
              <a:solidFill>
                <a:prstClr val="black"/>
              </a:solidFill>
              <a:latin typeface="Arial" panose="020B0604020202020204" pitchFamily="34" charset="0"/>
              <a:cs typeface="Arial" panose="020B0604020202020204" pitchFamily="34" charset="0"/>
            </a:endParaRPr>
          </a:p>
        </p:txBody>
      </p:sp>
      <p:pic>
        <p:nvPicPr>
          <p:cNvPr id="8" name="Picture 7" descr="Cardiac Rehabilitation:&#10;Patient Assessment&#10;Nutrition Counseling&#10;Weight Management&#10;Blood pressure management&#10;Lipid management&#10;Diabetes management&#10;Tobacco cessation&#10;Psychosocial management&#10;Physical activity counselling&#10;Exercise training&#10;All are core components of cardiac rehabilitation">
            <a:extLst>
              <a:ext uri="{FF2B5EF4-FFF2-40B4-BE49-F238E27FC236}">
                <a16:creationId xmlns:a16="http://schemas.microsoft.com/office/drawing/2014/main" id="{81A23A12-EF10-3F62-53A2-17804F5600AF}"/>
              </a:ext>
            </a:extLst>
          </p:cNvPr>
          <p:cNvPicPr>
            <a:picLocks noChangeAspect="1"/>
          </p:cNvPicPr>
          <p:nvPr/>
        </p:nvPicPr>
        <p:blipFill>
          <a:blip r:embed="rId3"/>
          <a:stretch>
            <a:fillRect/>
          </a:stretch>
        </p:blipFill>
        <p:spPr>
          <a:xfrm>
            <a:off x="7211570" y="1399664"/>
            <a:ext cx="4112922" cy="4950065"/>
          </a:xfrm>
          <a:prstGeom prst="rect">
            <a:avLst/>
          </a:prstGeom>
        </p:spPr>
      </p:pic>
      <p:sp>
        <p:nvSpPr>
          <p:cNvPr id="7" name="TextBox 6">
            <a:extLst>
              <a:ext uri="{FF2B5EF4-FFF2-40B4-BE49-F238E27FC236}">
                <a16:creationId xmlns:a16="http://schemas.microsoft.com/office/drawing/2014/main" id="{20D8CA69-9226-435E-A169-FF82D874750E}"/>
              </a:ext>
            </a:extLst>
          </p:cNvPr>
          <p:cNvSpPr txBox="1"/>
          <p:nvPr/>
        </p:nvSpPr>
        <p:spPr>
          <a:xfrm>
            <a:off x="2746444" y="6349729"/>
            <a:ext cx="9445556" cy="707886"/>
          </a:xfrm>
          <a:prstGeom prst="rect">
            <a:avLst/>
          </a:prstGeom>
          <a:noFill/>
        </p:spPr>
        <p:txBody>
          <a:bodyPr wrap="square" rtlCol="0">
            <a:spAutoFit/>
          </a:bodyPr>
          <a:lstStyle/>
          <a:p>
            <a:pPr algn="r"/>
            <a:endParaRPr lang="en-US" sz="1000" dirty="0">
              <a:latin typeface="Arial" panose="020B0604020202020204" pitchFamily="34" charset="0"/>
              <a:cs typeface="Arial" panose="020B0604020202020204" pitchFamily="34" charset="0"/>
            </a:endParaRPr>
          </a:p>
          <a:p>
            <a:pPr algn="r"/>
            <a:r>
              <a:rPr lang="en-US" sz="1000" dirty="0">
                <a:latin typeface="Arial" panose="020B0604020202020204" pitchFamily="34" charset="0"/>
                <a:cs typeface="Arial" panose="020B0604020202020204" pitchFamily="34" charset="0"/>
              </a:rPr>
              <a:t>Balady GJ, et al. </a:t>
            </a:r>
            <a:r>
              <a:rPr lang="en-US" sz="1000" i="1" dirty="0">
                <a:latin typeface="Arial" panose="020B0604020202020204" pitchFamily="34" charset="0"/>
                <a:cs typeface="Arial" panose="020B0604020202020204" pitchFamily="34" charset="0"/>
              </a:rPr>
              <a:t>Circulation</a:t>
            </a:r>
            <a:r>
              <a:rPr lang="en-US" sz="1000" dirty="0">
                <a:latin typeface="Arial" panose="020B0604020202020204" pitchFamily="34" charset="0"/>
                <a:cs typeface="Arial" panose="020B0604020202020204" pitchFamily="34" charset="0"/>
              </a:rPr>
              <a:t>. 2007;115:2675-2682.</a:t>
            </a:r>
          </a:p>
          <a:p>
            <a:pPr algn="r"/>
            <a:r>
              <a:rPr lang="en-US" sz="1000" dirty="0">
                <a:latin typeface="Arial" panose="020B0604020202020204" pitchFamily="34" charset="0"/>
                <a:cs typeface="Arial" panose="020B0604020202020204" pitchFamily="34" charset="0"/>
              </a:rPr>
              <a:t>Taylor RS, et al. </a:t>
            </a:r>
            <a:r>
              <a:rPr lang="en-US" sz="1000" i="1" dirty="0">
                <a:latin typeface="Arial" panose="020B0604020202020204" pitchFamily="34" charset="0"/>
                <a:cs typeface="Arial" panose="020B0604020202020204" pitchFamily="34" charset="0"/>
              </a:rPr>
              <a:t>Nat Rev Cardiol</a:t>
            </a:r>
            <a:r>
              <a:rPr lang="en-US" sz="1000" dirty="0">
                <a:latin typeface="Arial" panose="020B0604020202020204" pitchFamily="34" charset="0"/>
                <a:cs typeface="Arial" panose="020B0604020202020204" pitchFamily="34" charset="0"/>
              </a:rPr>
              <a:t>. 2022;19:180-194. </a:t>
            </a:r>
          </a:p>
          <a:p>
            <a:pPr algn="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63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02" y="-2417"/>
            <a:ext cx="8964176" cy="1325563"/>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How i</a:t>
            </a:r>
            <a:r>
              <a:rPr lang="en-US" b="1" dirty="0">
                <a:latin typeface="Arial" panose="020B0604020202020204" pitchFamily="34" charset="0"/>
                <a:cs typeface="Arial" panose="020B0604020202020204" pitchFamily="34" charset="0"/>
              </a:rPr>
              <a:t>s CR d</a:t>
            </a:r>
            <a:r>
              <a:rPr lang="en-US" b="1" dirty="0">
                <a:solidFill>
                  <a:schemeClr val="bg1"/>
                </a:solidFill>
                <a:latin typeface="Arial" panose="020B0604020202020204" pitchFamily="34" charset="0"/>
                <a:cs typeface="Arial" panose="020B0604020202020204" pitchFamily="34" charset="0"/>
              </a:rPr>
              <a:t>elivered?</a:t>
            </a:r>
          </a:p>
        </p:txBody>
      </p:sp>
      <p:sp>
        <p:nvSpPr>
          <p:cNvPr id="6" name="Content Placeholder 2"/>
          <p:cNvSpPr txBox="1">
            <a:spLocks/>
          </p:cNvSpPr>
          <p:nvPr/>
        </p:nvSpPr>
        <p:spPr>
          <a:xfrm>
            <a:off x="514943" y="1535724"/>
            <a:ext cx="7504795" cy="42055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lnSpc>
                <a:spcPct val="100000"/>
              </a:lnSpc>
              <a:spcBef>
                <a:spcPts val="0"/>
              </a:spcBef>
              <a:buClr>
                <a:srgbClr val="860037"/>
              </a:buClr>
              <a:tabLst>
                <a:tab pos="339725" algn="l"/>
              </a:tabLst>
            </a:pPr>
            <a:r>
              <a:rPr lang="en-US" dirty="0">
                <a:latin typeface="Arial" panose="020B0604020202020204" pitchFamily="34" charset="0"/>
                <a:cs typeface="Arial" panose="020B0604020202020204" pitchFamily="34" charset="0"/>
              </a:rPr>
              <a:t>Typically delivered in an outpatient hospital setting</a:t>
            </a:r>
          </a:p>
          <a:p>
            <a:pPr marL="0" lvl="1" indent="0">
              <a:lnSpc>
                <a:spcPct val="100000"/>
              </a:lnSpc>
              <a:spcBef>
                <a:spcPts val="0"/>
              </a:spcBef>
              <a:buClr>
                <a:srgbClr val="860037"/>
              </a:buClr>
              <a:buNone/>
              <a:tabLst>
                <a:tab pos="339725" algn="l"/>
              </a:tabLst>
            </a:pPr>
            <a:endParaRPr lang="en-US" dirty="0">
              <a:latin typeface="Arial" panose="020B0604020202020204" pitchFamily="34" charset="0"/>
              <a:cs typeface="Arial" panose="020B0604020202020204" pitchFamily="34" charset="0"/>
            </a:endParaRPr>
          </a:p>
          <a:p>
            <a:pPr marL="457200" lvl="1" indent="-457200">
              <a:lnSpc>
                <a:spcPct val="100000"/>
              </a:lnSpc>
              <a:spcBef>
                <a:spcPts val="0"/>
              </a:spcBef>
              <a:buClr>
                <a:srgbClr val="860037"/>
              </a:buClr>
              <a:tabLst>
                <a:tab pos="339725" algn="l"/>
              </a:tabLst>
            </a:pPr>
            <a:r>
              <a:rPr lang="en-US" dirty="0">
                <a:latin typeface="Arial" panose="020B0604020202020204" pitchFamily="34" charset="0"/>
                <a:cs typeface="Arial" panose="020B0604020202020204" pitchFamily="34" charset="0"/>
              </a:rPr>
              <a:t>Staffed by a multidisciplinary team of professionals that may include:</a:t>
            </a:r>
          </a:p>
          <a:p>
            <a:pPr marL="914400" lvl="2" indent="-457200">
              <a:lnSpc>
                <a:spcPct val="100000"/>
              </a:lnSpc>
              <a:spcBef>
                <a:spcPts val="0"/>
              </a:spcBef>
              <a:buClr>
                <a:srgbClr val="860037"/>
              </a:buClr>
              <a:buFont typeface="Courier New" panose="02070309020205020404" pitchFamily="49" charset="0"/>
              <a:buChar char="o"/>
              <a:tabLst>
                <a:tab pos="339725" algn="l"/>
              </a:tabLst>
            </a:pPr>
            <a:r>
              <a:rPr lang="en-US" sz="2200" dirty="0">
                <a:latin typeface="Arial" panose="020B0604020202020204" pitchFamily="34" charset="0"/>
                <a:cs typeface="Arial" panose="020B0604020202020204" pitchFamily="34" charset="0"/>
              </a:rPr>
              <a:t>supervising clinicians</a:t>
            </a:r>
          </a:p>
          <a:p>
            <a:pPr marL="914400" lvl="2" indent="-457200">
              <a:lnSpc>
                <a:spcPct val="100000"/>
              </a:lnSpc>
              <a:spcBef>
                <a:spcPts val="0"/>
              </a:spcBef>
              <a:buClr>
                <a:srgbClr val="860037"/>
              </a:buClr>
              <a:buFont typeface="Courier New" panose="02070309020205020404" pitchFamily="49" charset="0"/>
              <a:buChar char="o"/>
              <a:tabLst>
                <a:tab pos="339725" algn="l"/>
              </a:tabLst>
            </a:pPr>
            <a:r>
              <a:rPr lang="en-US" sz="2200" dirty="0">
                <a:latin typeface="Arial" panose="020B0604020202020204" pitchFamily="34" charset="0"/>
                <a:cs typeface="Arial" panose="020B0604020202020204" pitchFamily="34" charset="0"/>
              </a:rPr>
              <a:t>exercise physiologists and/or nurses</a:t>
            </a:r>
          </a:p>
          <a:p>
            <a:pPr marL="914400" lvl="2" indent="-457200">
              <a:lnSpc>
                <a:spcPct val="100000"/>
              </a:lnSpc>
              <a:spcBef>
                <a:spcPts val="0"/>
              </a:spcBef>
              <a:buClr>
                <a:srgbClr val="860037"/>
              </a:buClr>
              <a:buFont typeface="Courier New" panose="02070309020205020404" pitchFamily="49" charset="0"/>
              <a:buChar char="o"/>
              <a:tabLst>
                <a:tab pos="339725" algn="l"/>
              </a:tabLst>
            </a:pPr>
            <a:r>
              <a:rPr lang="en-US" sz="2200" dirty="0">
                <a:latin typeface="Arial" panose="020B0604020202020204" pitchFamily="34" charset="0"/>
                <a:cs typeface="Arial" panose="020B0604020202020204" pitchFamily="34" charset="0"/>
              </a:rPr>
              <a:t>pharmacists, </a:t>
            </a:r>
          </a:p>
          <a:p>
            <a:pPr marL="914400" lvl="2" indent="-457200">
              <a:lnSpc>
                <a:spcPct val="100000"/>
              </a:lnSpc>
              <a:spcBef>
                <a:spcPts val="0"/>
              </a:spcBef>
              <a:buClr>
                <a:srgbClr val="860037"/>
              </a:buClr>
              <a:buFont typeface="Courier New" panose="02070309020205020404" pitchFamily="49" charset="0"/>
              <a:buChar char="o"/>
              <a:tabLst>
                <a:tab pos="339725" algn="l"/>
              </a:tabLst>
            </a:pPr>
            <a:r>
              <a:rPr lang="en-US" sz="2200" dirty="0">
                <a:latin typeface="Arial" panose="020B0604020202020204" pitchFamily="34" charset="0"/>
                <a:cs typeface="Arial" panose="020B0604020202020204" pitchFamily="34" charset="0"/>
              </a:rPr>
              <a:t>nutritionists/dieticians, and </a:t>
            </a:r>
          </a:p>
          <a:p>
            <a:pPr marL="914400" lvl="2" indent="-457200">
              <a:lnSpc>
                <a:spcPct val="100000"/>
              </a:lnSpc>
              <a:spcBef>
                <a:spcPts val="0"/>
              </a:spcBef>
              <a:buClr>
                <a:srgbClr val="860037"/>
              </a:buClr>
              <a:buFont typeface="Courier New" panose="02070309020205020404" pitchFamily="49" charset="0"/>
              <a:buChar char="o"/>
              <a:tabLst>
                <a:tab pos="339725" algn="l"/>
              </a:tabLst>
            </a:pPr>
            <a:r>
              <a:rPr lang="en-US" sz="2200" dirty="0">
                <a:latin typeface="Arial" panose="020B0604020202020204" pitchFamily="34" charset="0"/>
                <a:cs typeface="Arial" panose="020B0604020202020204" pitchFamily="34" charset="0"/>
              </a:rPr>
              <a:t>psychosocial counselors</a:t>
            </a:r>
          </a:p>
          <a:p>
            <a:pPr marL="914400" lvl="2" indent="-457200">
              <a:lnSpc>
                <a:spcPct val="100000"/>
              </a:lnSpc>
              <a:spcBef>
                <a:spcPts val="0"/>
              </a:spcBef>
              <a:buClr>
                <a:srgbClr val="860037"/>
              </a:buClr>
              <a:buFont typeface="Courier New" panose="02070309020205020404" pitchFamily="49" charset="0"/>
              <a:buChar char="o"/>
              <a:tabLst>
                <a:tab pos="339725" algn="l"/>
              </a:tabLst>
            </a:pPr>
            <a:endParaRPr lang="en-US" dirty="0">
              <a:latin typeface="Arial" panose="020B0604020202020204" pitchFamily="34" charset="0"/>
              <a:cs typeface="Arial" panose="020B0604020202020204" pitchFamily="34" charset="0"/>
            </a:endParaRPr>
          </a:p>
          <a:p>
            <a:pPr marL="457200" lvl="1" indent="-457200">
              <a:lnSpc>
                <a:spcPct val="100000"/>
              </a:lnSpc>
              <a:spcBef>
                <a:spcPts val="0"/>
              </a:spcBef>
              <a:buClr>
                <a:srgbClr val="860037"/>
              </a:buClr>
              <a:tabLst>
                <a:tab pos="339725" algn="l"/>
              </a:tabLst>
            </a:pPr>
            <a:r>
              <a:rPr lang="en-US" dirty="0">
                <a:latin typeface="Arial" panose="020B0604020202020204" pitchFamily="34" charset="0"/>
                <a:cs typeface="Arial" panose="020B0604020202020204" pitchFamily="34" charset="0"/>
              </a:rPr>
              <a:t>Facilitates peer-to-peer sharing and social support</a:t>
            </a:r>
          </a:p>
          <a:p>
            <a:pPr marL="457200" lvl="1" indent="-457200">
              <a:lnSpc>
                <a:spcPct val="100000"/>
              </a:lnSpc>
              <a:spcBef>
                <a:spcPts val="0"/>
              </a:spcBef>
            </a:pPr>
            <a:endParaRPr lang="en-US" sz="1800" dirty="0">
              <a:solidFill>
                <a:prstClr val="black"/>
              </a:solidFill>
              <a:latin typeface="Arial" panose="020B0604020202020204" pitchFamily="34" charset="0"/>
              <a:cs typeface="Arial" panose="020B0604020202020204" pitchFamily="34" charset="0"/>
            </a:endParaRPr>
          </a:p>
        </p:txBody>
      </p:sp>
      <p:pic>
        <p:nvPicPr>
          <p:cNvPr id="4" name="Picture 3" descr="A picture containing person&#10;&#10;Description automatically generated">
            <a:extLst>
              <a:ext uri="{FF2B5EF4-FFF2-40B4-BE49-F238E27FC236}">
                <a16:creationId xmlns:a16="http://schemas.microsoft.com/office/drawing/2014/main" id="{98F9BFF6-8722-EA35-57F3-CDDAEE5C1009}"/>
              </a:ext>
            </a:extLst>
          </p:cNvPr>
          <p:cNvPicPr>
            <a:picLocks noChangeAspect="1"/>
          </p:cNvPicPr>
          <p:nvPr/>
        </p:nvPicPr>
        <p:blipFill rotWithShape="1">
          <a:blip r:embed="rId3">
            <a:extLst>
              <a:ext uri="{28A0092B-C50C-407E-A947-70E740481C1C}">
                <a14:useLocalDpi xmlns:a14="http://schemas.microsoft.com/office/drawing/2010/main" val="0"/>
              </a:ext>
            </a:extLst>
          </a:blip>
          <a:srcRect l="23390" r="13399"/>
          <a:stretch/>
        </p:blipFill>
        <p:spPr>
          <a:xfrm>
            <a:off x="8237897" y="2191520"/>
            <a:ext cx="3188934" cy="3365951"/>
          </a:xfrm>
          <a:prstGeom prst="rect">
            <a:avLst/>
          </a:prstGeom>
        </p:spPr>
      </p:pic>
    </p:spTree>
    <p:extLst>
      <p:ext uri="{BB962C8B-B14F-4D97-AF65-F5344CB8AC3E}">
        <p14:creationId xmlns:p14="http://schemas.microsoft.com/office/powerpoint/2010/main" val="1880848131"/>
      </p:ext>
    </p:extLst>
  </p:cSld>
  <p:clrMapOvr>
    <a:masterClrMapping/>
  </p:clrMapOvr>
</p:sld>
</file>

<file path=ppt/theme/theme1.xml><?xml version="1.0" encoding="utf-8"?>
<a:theme xmlns:a="http://schemas.openxmlformats.org/drawingml/2006/main" name="1_Theme2">
  <a:themeElements>
    <a:clrScheme name="Custom 4">
      <a:dk1>
        <a:srgbClr val="000000"/>
      </a:dk1>
      <a:lt1>
        <a:srgbClr val="FFFFFF"/>
      </a:lt1>
      <a:dk2>
        <a:srgbClr val="44546A"/>
      </a:dk2>
      <a:lt2>
        <a:srgbClr val="E7E6E6"/>
      </a:lt2>
      <a:accent1>
        <a:srgbClr val="990033"/>
      </a:accent1>
      <a:accent2>
        <a:srgbClr val="660066"/>
      </a:accent2>
      <a:accent3>
        <a:srgbClr val="A5A5A5"/>
      </a:accent3>
      <a:accent4>
        <a:srgbClr val="FFC000"/>
      </a:accent4>
      <a:accent5>
        <a:srgbClr val="023160"/>
      </a:accent5>
      <a:accent6>
        <a:srgbClr val="FFFFF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A01681A5-812C-4F65-8516-C6233BB0A71A}" vid="{98ABB830-C5AF-450F-B331-D3F1C24F2447}"/>
    </a:ext>
  </a:extLst>
</a:theme>
</file>

<file path=ppt/theme/theme2.xml><?xml version="1.0" encoding="utf-8"?>
<a:theme xmlns:a="http://schemas.openxmlformats.org/drawingml/2006/main" name="2_Theme2">
  <a:themeElements>
    <a:clrScheme name="Custom 4">
      <a:dk1>
        <a:srgbClr val="000000"/>
      </a:dk1>
      <a:lt1>
        <a:srgbClr val="FFFFFF"/>
      </a:lt1>
      <a:dk2>
        <a:srgbClr val="44546A"/>
      </a:dk2>
      <a:lt2>
        <a:srgbClr val="E7E6E6"/>
      </a:lt2>
      <a:accent1>
        <a:srgbClr val="990033"/>
      </a:accent1>
      <a:accent2>
        <a:srgbClr val="660066"/>
      </a:accent2>
      <a:accent3>
        <a:srgbClr val="A5A5A5"/>
      </a:accent3>
      <a:accent4>
        <a:srgbClr val="FFC000"/>
      </a:accent4>
      <a:accent5>
        <a:srgbClr val="023160"/>
      </a:accent5>
      <a:accent6>
        <a:srgbClr val="FFFFF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A01681A5-812C-4F65-8516-C6233BB0A71A}" vid="{98ABB830-C5AF-450F-B331-D3F1C24F244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34775</TotalTime>
  <Words>6131</Words>
  <Application>Microsoft Office PowerPoint</Application>
  <PresentationFormat>Widescreen</PresentationFormat>
  <Paragraphs>577</Paragraphs>
  <Slides>35</Slides>
  <Notes>35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Arial</vt:lpstr>
      <vt:lpstr>Calibri</vt:lpstr>
      <vt:lpstr>Calibri Light</vt:lpstr>
      <vt:lpstr>Courier New</vt:lpstr>
      <vt:lpstr>Helvetica Neue</vt:lpstr>
      <vt:lpstr>HelveticaNeue</vt:lpstr>
      <vt:lpstr>Segoe UI</vt:lpstr>
      <vt:lpstr>Symbol</vt:lpstr>
      <vt:lpstr>Times New Roman</vt:lpstr>
      <vt:lpstr>Wingdings</vt:lpstr>
      <vt:lpstr>1_Theme2</vt:lpstr>
      <vt:lpstr>2_Theme2</vt:lpstr>
      <vt:lpstr>Getting to 70% Cardiac Rehabilitation Participation:  Action Steps for Clinicians, Hospitals, and Health Systems</vt:lpstr>
      <vt:lpstr>Heart Disease and Stroke Burden</vt:lpstr>
      <vt:lpstr>Cardiovascular Disease Mortality 1999-2018</vt:lpstr>
      <vt:lpstr>Alarming Mortality Rate Changes Among Adults Aged 35–64  Health and Healthcare Crisis</vt:lpstr>
      <vt:lpstr>Million Hearts® 2027  Aim: Prevent 1 Million Heart Attacks and Strokes in 5 Years</vt:lpstr>
      <vt:lpstr>Million Hearts® 2027 Priorities</vt:lpstr>
      <vt:lpstr>What is Cardiac Rehabilitation?</vt:lpstr>
      <vt:lpstr>Description of Cardiac Rehabilitation (CR)</vt:lpstr>
      <vt:lpstr>How is CR delivered?</vt:lpstr>
      <vt:lpstr>What are the benefits of CR?</vt:lpstr>
      <vt:lpstr>CR Saves Lives</vt:lpstr>
      <vt:lpstr>CR Recommendations in Clinical Practice Guidelines (with the highest level of strength and quality of evidence) </vt:lpstr>
      <vt:lpstr>Who benefits from CR?</vt:lpstr>
      <vt:lpstr>How many people are using it?</vt:lpstr>
      <vt:lpstr>CR</vt:lpstr>
      <vt:lpstr>CR Use among Medicare Part B Fee-for-Service Beneficiaries by State</vt:lpstr>
      <vt:lpstr>CR Use among Medicare Part B Fee-for-Service Beneficiaries by Age, Sex, and Race/Ethnicity</vt:lpstr>
      <vt:lpstr>CR Use among Medicare Part B Fee-for-Service Beneficiaries by Qualifier</vt:lpstr>
      <vt:lpstr>Why is participation so low? </vt:lpstr>
      <vt:lpstr>Number of Cardiac Rehabilitation Centers per 100,000 US Adults Aged 18 or older, by County, 2018</vt:lpstr>
      <vt:lpstr>CR and the COVID-19 Pandemic</vt:lpstr>
      <vt:lpstr>Barriers to CR Referral</vt:lpstr>
      <vt:lpstr>Inadequate and Disparate CR Referrals</vt:lpstr>
      <vt:lpstr>Patient-Level Barriers to CR Participation</vt:lpstr>
      <vt:lpstr>What can be done? </vt:lpstr>
      <vt:lpstr>New Paradigm to Optimize Use of Cardiac Rehabilitation </vt:lpstr>
      <vt:lpstr>Million Hearts®/AACVPR Cardiac Rehabilitation Change Package, 2nd Edition</vt:lpstr>
      <vt:lpstr>Resources in the Million Hearts®/AACVPR Cardiac Rehabilitation Change Package, 2nd Edition</vt:lpstr>
      <vt:lpstr>Making the Business Case for Optimizing CR Participation</vt:lpstr>
      <vt:lpstr>Potential CR Partners By State, Territory, and/or Region</vt:lpstr>
      <vt:lpstr>Actions for Hospitals  as Employers</vt:lpstr>
      <vt:lpstr>Share What You’re Doing …And Be Recognized!</vt:lpstr>
      <vt:lpstr>Tools, Resources, References, and Key Publications</vt:lpstr>
      <vt:lpstr>Join Million Hearts®</vt:lpstr>
      <vt:lpstr>Testimonials from CR Participants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Million Hearts® 2027</dc:title>
  <dc:creator>Wall, Hilary (CDC/DDNID/NCCDPHP/DHDSP)</dc:creator>
  <cp:lastModifiedBy>Davis, Susan B. (CDC/DDNID/NCCDPHP/DHDSP) (CTR)</cp:lastModifiedBy>
  <cp:revision>458</cp:revision>
  <dcterms:created xsi:type="dcterms:W3CDTF">2021-09-20T13:12:04Z</dcterms:created>
  <dcterms:modified xsi:type="dcterms:W3CDTF">2023-05-11T17:26:24Z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2021-09-20T13:13:51Z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da7612f2-9ca5-4721-841b-4b725eca24cc</vt:lpwstr>
  </property>
  <property fmtid="{D5CDD505-2E9C-101B-9397-08002B2CF9AE}" pid="8" name="MSIP_Label_7b94a7b8-f06c-4dfe-bdcc-9b548fd58c31_ContentBits">
    <vt:lpwstr>0</vt:lpwstr>
  </property>
</Properties>
</file>