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6"/>
  </p:notesMasterIdLst>
  <p:sldIdLst>
    <p:sldId id="322" r:id="rId3"/>
    <p:sldId id="258" r:id="rId4"/>
    <p:sldId id="4525" r:id="rId5"/>
    <p:sldId id="4453" r:id="rId6"/>
    <p:sldId id="4446" r:id="rId7"/>
    <p:sldId id="4524" r:id="rId8"/>
    <p:sldId id="4523" r:id="rId9"/>
    <p:sldId id="4418" r:id="rId10"/>
    <p:sldId id="4419" r:id="rId11"/>
    <p:sldId id="4517" r:id="rId12"/>
    <p:sldId id="4519" r:id="rId13"/>
    <p:sldId id="4425" r:id="rId14"/>
    <p:sldId id="4516" r:id="rId15"/>
    <p:sldId id="4420" r:id="rId16"/>
    <p:sldId id="4522" r:id="rId17"/>
    <p:sldId id="4433" r:id="rId18"/>
    <p:sldId id="4520" r:id="rId19"/>
    <p:sldId id="4426" r:id="rId20"/>
    <p:sldId id="4521" r:id="rId21"/>
    <p:sldId id="4427" r:id="rId22"/>
    <p:sldId id="4498" r:id="rId23"/>
    <p:sldId id="4499" r:id="rId24"/>
    <p:sldId id="45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n, Judy (CDC/DDNID/NCCDPHP/DHDSP)" initials="HJ(" lastIdx="12" clrIdx="0">
    <p:extLst>
      <p:ext uri="{19B8F6BF-5375-455C-9EA6-DF929625EA0E}">
        <p15:presenceInfo xmlns:p15="http://schemas.microsoft.com/office/powerpoint/2012/main" userId="S::jat5@cdc.gov::7e623aee-d0dc-4c77-b478-fffd50a8d797" providerId="AD"/>
      </p:ext>
    </p:extLst>
  </p:cmAuthor>
  <p:cmAuthor id="2" name="Sells, Michael (CDC/DDNID/NCCDPHP/DHDSP)" initials="SM(" lastIdx="6" clrIdx="1">
    <p:extLst>
      <p:ext uri="{19B8F6BF-5375-455C-9EA6-DF929625EA0E}">
        <p15:presenceInfo xmlns:p15="http://schemas.microsoft.com/office/powerpoint/2012/main" userId="S::Znp1@cdc.gov::b629472e-ddec-4ffe-8d23-cc7f3de5f496" providerId="AD"/>
      </p:ext>
    </p:extLst>
  </p:cmAuthor>
  <p:cmAuthor id="3" name="Wright, Janet (CDC/DDNID/NCCDPHP/DHDSP)" initials="WJ(" lastIdx="11" clrIdx="2">
    <p:extLst>
      <p:ext uri="{19B8F6BF-5375-455C-9EA6-DF929625EA0E}">
        <p15:presenceInfo xmlns:p15="http://schemas.microsoft.com/office/powerpoint/2012/main" userId="S::vve7@cdc.gov::6b56a02f-3a05-44da-9589-fd658ea3e151" providerId="AD"/>
      </p:ext>
    </p:extLst>
  </p:cmAuthor>
  <p:cmAuthor id="4" name="Wall, Hilary (CDC/DDNID/NCCDPHP/DHDSP)" initials="WH(" lastIdx="20" clrIdx="3">
    <p:extLst>
      <p:ext uri="{19B8F6BF-5375-455C-9EA6-DF929625EA0E}">
        <p15:presenceInfo xmlns:p15="http://schemas.microsoft.com/office/powerpoint/2012/main" userId="S::ifx0@cdc.gov::e6d6d07a-edcf-4b45-8a38-f70b540e90f9" providerId="AD"/>
      </p:ext>
    </p:extLst>
  </p:cmAuthor>
  <p:cmAuthor id="5" name="Stolp, Haley (CDC/DDNID/NCCDPHP/DHDSP) (CTR)" initials="SH((" lastIdx="22" clrIdx="4">
    <p:extLst>
      <p:ext uri="{19B8F6BF-5375-455C-9EA6-DF929625EA0E}">
        <p15:presenceInfo xmlns:p15="http://schemas.microsoft.com/office/powerpoint/2012/main" userId="S::vul4@cdc.gov::214a7995-4fe3-4a81-9406-0ebf1ff04cde" providerId="AD"/>
      </p:ext>
    </p:extLst>
  </p:cmAuthor>
  <p:cmAuthor id="6" name="Tokieda, Natsuko (CDC/DDNID/NCCDPHP/DHDSP)" initials="TN(" lastIdx="13" clrIdx="5">
    <p:extLst>
      <p:ext uri="{19B8F6BF-5375-455C-9EA6-DF929625EA0E}">
        <p15:presenceInfo xmlns:p15="http://schemas.microsoft.com/office/powerpoint/2012/main" userId="S::oyj4@cdc.gov::5c15d49c-47f0-4894-817e-f354bd8b6c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FFCC"/>
    <a:srgbClr val="03498F"/>
    <a:srgbClr val="860037"/>
    <a:srgbClr val="592B5E"/>
    <a:srgbClr val="356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19" autoAdjust="0"/>
    <p:restoredTop sz="71049" autoAdjust="0"/>
  </p:normalViewPr>
  <p:slideViewPr>
    <p:cSldViewPr snapToGrid="0">
      <p:cViewPr varScale="1">
        <p:scale>
          <a:sx n="110" d="100"/>
          <a:sy n="110" d="100"/>
        </p:scale>
        <p:origin x="994" y="67"/>
      </p:cViewPr>
      <p:guideLst/>
    </p:cSldViewPr>
  </p:slideViewPr>
  <p:outlineViewPr>
    <p:cViewPr>
      <p:scale>
        <a:sx n="33" d="100"/>
        <a:sy n="33" d="100"/>
      </p:scale>
      <p:origin x="0" y="-6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ohr" userId="73ab2fac-16fb-411d-90b1-101010813b6b" providerId="ADAL" clId="{7C879930-7E2D-49A7-A4BA-6B814B928759}"/>
    <pc:docChg chg="undo custSel modSld">
      <pc:chgData name="John Mohr" userId="73ab2fac-16fb-411d-90b1-101010813b6b" providerId="ADAL" clId="{7C879930-7E2D-49A7-A4BA-6B814B928759}" dt="2022-02-23T17:05:48.148" v="25" actId="255"/>
      <pc:docMkLst>
        <pc:docMk/>
      </pc:docMkLst>
      <pc:sldChg chg="modSp mod modNotesTx">
        <pc:chgData name="John Mohr" userId="73ab2fac-16fb-411d-90b1-101010813b6b" providerId="ADAL" clId="{7C879930-7E2D-49A7-A4BA-6B814B928759}" dt="2022-02-23T17:05:48.148" v="25" actId="255"/>
        <pc:sldMkLst>
          <pc:docMk/>
          <pc:sldMk cId="2749923018" sldId="4425"/>
        </pc:sldMkLst>
        <pc:spChg chg="mod">
          <ac:chgData name="John Mohr" userId="73ab2fac-16fb-411d-90b1-101010813b6b" providerId="ADAL" clId="{7C879930-7E2D-49A7-A4BA-6B814B928759}" dt="2022-02-23T17:04:28.762" v="13"/>
          <ac:spMkLst>
            <pc:docMk/>
            <pc:sldMk cId="2749923018" sldId="4425"/>
            <ac:spMk id="2" creationId="{D214B628-C41E-474B-832F-4762BE0A7479}"/>
          </ac:spMkLst>
        </pc:spChg>
        <pc:spChg chg="mod">
          <ac:chgData name="John Mohr" userId="73ab2fac-16fb-411d-90b1-101010813b6b" providerId="ADAL" clId="{7C879930-7E2D-49A7-A4BA-6B814B928759}" dt="2022-02-23T17:05:48.148" v="25" actId="255"/>
          <ac:spMkLst>
            <pc:docMk/>
            <pc:sldMk cId="2749923018" sldId="4425"/>
            <ac:spMk id="3" creationId="{841304E7-3E70-4122-84DE-337B8263F74D}"/>
          </ac:spMkLst>
        </pc:spChg>
      </pc:sldChg>
      <pc:sldChg chg="modSp mod modNotesTx">
        <pc:chgData name="John Mohr" userId="73ab2fac-16fb-411d-90b1-101010813b6b" providerId="ADAL" clId="{7C879930-7E2D-49A7-A4BA-6B814B928759}" dt="2022-02-23T17:03:35.651" v="7" actId="20577"/>
        <pc:sldMkLst>
          <pc:docMk/>
          <pc:sldMk cId="1749797454" sldId="4433"/>
        </pc:sldMkLst>
        <pc:spChg chg="mod">
          <ac:chgData name="John Mohr" userId="73ab2fac-16fb-411d-90b1-101010813b6b" providerId="ADAL" clId="{7C879930-7E2D-49A7-A4BA-6B814B928759}" dt="2022-02-23T17:03:35.651" v="7" actId="20577"/>
          <ac:spMkLst>
            <pc:docMk/>
            <pc:sldMk cId="1749797454" sldId="4433"/>
            <ac:spMk id="3" creationId="{B8A37B15-7522-45A3-AC68-3CC69CBDD84D}"/>
          </ac:spMkLst>
        </pc:spChg>
      </pc:sldChg>
      <pc:sldChg chg="modNotesTx">
        <pc:chgData name="John Mohr" userId="73ab2fac-16fb-411d-90b1-101010813b6b" providerId="ADAL" clId="{7C879930-7E2D-49A7-A4BA-6B814B928759}" dt="2022-02-23T17:02:21.204" v="1" actId="20577"/>
        <pc:sldMkLst>
          <pc:docMk/>
          <pc:sldMk cId="2306509064" sldId="4498"/>
        </pc:sldMkLst>
      </pc:sldChg>
      <pc:sldChg chg="modSp mod">
        <pc:chgData name="John Mohr" userId="73ab2fac-16fb-411d-90b1-101010813b6b" providerId="ADAL" clId="{7C879930-7E2D-49A7-A4BA-6B814B928759}" dt="2022-02-23T17:03:56.002" v="10" actId="20577"/>
        <pc:sldMkLst>
          <pc:docMk/>
          <pc:sldMk cId="3514128012" sldId="4522"/>
        </pc:sldMkLst>
        <pc:spChg chg="mod">
          <ac:chgData name="John Mohr" userId="73ab2fac-16fb-411d-90b1-101010813b6b" providerId="ADAL" clId="{7C879930-7E2D-49A7-A4BA-6B814B928759}" dt="2022-02-23T17:03:56.002" v="10" actId="20577"/>
          <ac:spMkLst>
            <pc:docMk/>
            <pc:sldMk cId="3514128012" sldId="4522"/>
            <ac:spMk id="6" creationId="{1A9F4834-BBBF-4771-BA1E-233C01FFD41C}"/>
          </ac:spMkLst>
        </pc:spChg>
      </pc:sldChg>
    </pc:docChg>
  </pc:docChgLst>
  <pc:docChgLst>
    <pc:chgData name="John Mohr" userId="73ab2fac-16fb-411d-90b1-101010813b6b" providerId="ADAL" clId="{547CAD55-6B02-4ACB-BA56-7123A762A6B7}"/>
    <pc:docChg chg="custSel modSld">
      <pc:chgData name="John Mohr" userId="73ab2fac-16fb-411d-90b1-101010813b6b" providerId="ADAL" clId="{547CAD55-6B02-4ACB-BA56-7123A762A6B7}" dt="2022-03-11T18:33:09.797" v="1" actId="27636"/>
      <pc:docMkLst>
        <pc:docMk/>
      </pc:docMkLst>
      <pc:sldChg chg="modSp mod">
        <pc:chgData name="John Mohr" userId="73ab2fac-16fb-411d-90b1-101010813b6b" providerId="ADAL" clId="{547CAD55-6B02-4ACB-BA56-7123A762A6B7}" dt="2022-03-11T18:33:09.797" v="1" actId="27636"/>
        <pc:sldMkLst>
          <pc:docMk/>
          <pc:sldMk cId="1311558912" sldId="4519"/>
        </pc:sldMkLst>
        <pc:spChg chg="mod">
          <ac:chgData name="John Mohr" userId="73ab2fac-16fb-411d-90b1-101010813b6b" providerId="ADAL" clId="{547CAD55-6B02-4ACB-BA56-7123A762A6B7}" dt="2022-03-11T18:33:09.797" v="1" actId="27636"/>
          <ac:spMkLst>
            <pc:docMk/>
            <pc:sldMk cId="1311558912" sldId="4519"/>
            <ac:spMk id="6" creationId="{1A9F4834-BBBF-4771-BA1E-233C01FFD4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2557C-D23E-493E-A06A-9ADEDCF31CBA}" type="datetimeFigureOut">
              <a:rPr lang="en-US" smtClean="0"/>
              <a:t>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2CC70-5646-4CF5-840D-5FFD8C5ECE8B}" type="slidenum">
              <a:rPr lang="en-US" smtClean="0"/>
              <a:t>‹#›</a:t>
            </a:fld>
            <a:endParaRPr lang="en-US"/>
          </a:p>
        </p:txBody>
      </p:sp>
    </p:spTree>
    <p:extLst>
      <p:ext uri="{BB962C8B-B14F-4D97-AF65-F5344CB8AC3E}">
        <p14:creationId xmlns:p14="http://schemas.microsoft.com/office/powerpoint/2010/main" val="1335441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millionhearts.hhs.gov/"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millionhearts.osu.edu/"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of Partner Slide Deck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39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64646"/>
                </a:solidFill>
                <a:effectLst/>
                <a:latin typeface="Lato" panose="020F0502020204030203" pitchFamily="34" charset="0"/>
              </a:rPr>
              <a:t>Million Hearts</a:t>
            </a:r>
            <a:r>
              <a:rPr lang="en-US" b="0" i="0" u="none" strike="noStrike" baseline="30000" dirty="0">
                <a:solidFill>
                  <a:srgbClr val="464646"/>
                </a:solidFill>
                <a:effectLst/>
                <a:latin typeface="Lato" panose="020F0502020204030203" pitchFamily="34" charset="0"/>
              </a:rPr>
              <a:t>®</a:t>
            </a:r>
            <a:r>
              <a:rPr lang="en-US" b="0" i="0" dirty="0">
                <a:solidFill>
                  <a:srgbClr val="464646"/>
                </a:solidFill>
                <a:effectLst/>
                <a:latin typeface="Lato" panose="020F0502020204030203" pitchFamily="34" charset="0"/>
              </a:rPr>
              <a:t> 2027 aims to advance health equity through specific policies, processes, and practices that provide fair access to resources and opportunities that enable cardiovascular health for all, with a deliberate emphasis on several populations</a:t>
            </a:r>
            <a:endParaRPr lang="en-US" dirty="0"/>
          </a:p>
        </p:txBody>
      </p:sp>
      <p:sp>
        <p:nvSpPr>
          <p:cNvPr id="4" name="Slide Number Placeholder 3"/>
          <p:cNvSpPr>
            <a:spLocks noGrp="1"/>
          </p:cNvSpPr>
          <p:nvPr>
            <p:ph type="sldNum" sz="quarter" idx="5"/>
          </p:nvPr>
        </p:nvSpPr>
        <p:spPr/>
        <p:txBody>
          <a:bodyPr/>
          <a:lstStyle/>
          <a:p>
            <a:fld id="{8C42CC70-5646-4CF5-840D-5FFD8C5ECE8B}" type="slidenum">
              <a:rPr lang="en-US" smtClean="0"/>
              <a:t>10</a:t>
            </a:fld>
            <a:endParaRPr lang="en-US"/>
          </a:p>
        </p:txBody>
      </p:sp>
    </p:spTree>
    <p:extLst>
      <p:ext uri="{BB962C8B-B14F-4D97-AF65-F5344CB8AC3E}">
        <p14:creationId xmlns:p14="http://schemas.microsoft.com/office/powerpoint/2010/main" val="17010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Cardiovascular conditions are a leading cause of pregnancy-related deaths and are responsible for 1 in 3 pregnancy-related deaths. Women living in rural areas, Black women, and American Indian/Alaskan Native women have significantly higher rates of pregnancy-related deaths. Black women and women over 40 have higher rates of hypertensive disorders of pregnancy (i.e., chronic hypertension, gestational hypertension, preeclampsia and eclampsia). </a:t>
            </a:r>
          </a:p>
        </p:txBody>
      </p:sp>
      <p:sp>
        <p:nvSpPr>
          <p:cNvPr id="4" name="Slide Number Placeholder 3"/>
          <p:cNvSpPr>
            <a:spLocks noGrp="1"/>
          </p:cNvSpPr>
          <p:nvPr>
            <p:ph type="sldNum" sz="quarter" idx="5"/>
          </p:nvPr>
        </p:nvSpPr>
        <p:spPr/>
        <p:txBody>
          <a:bodyPr/>
          <a:lstStyle/>
          <a:p>
            <a:fld id="{8C42CC70-5646-4CF5-840D-5FFD8C5ECE8B}" type="slidenum">
              <a:rPr lang="en-US" smtClean="0"/>
              <a:t>11</a:t>
            </a:fld>
            <a:endParaRPr lang="en-US"/>
          </a:p>
        </p:txBody>
      </p:sp>
    </p:spTree>
    <p:extLst>
      <p:ext uri="{BB962C8B-B14F-4D97-AF65-F5344CB8AC3E}">
        <p14:creationId xmlns:p14="http://schemas.microsoft.com/office/powerpoint/2010/main" val="353858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effectLst/>
                <a:latin typeface="Arial" panose="020B0604020202020204" pitchFamily="34" charset="0"/>
                <a:ea typeface="Calibri" panose="020F0502020204030204" pitchFamily="34" charset="0"/>
                <a:cs typeface="Times New Roman" panose="02020603050405020304" pitchFamily="18" charset="0"/>
              </a:rPr>
              <a:t>Strategies for pregnant and postpartum women </a:t>
            </a:r>
            <a:r>
              <a:rPr lang="en-US" dirty="0"/>
              <a:t>will focus on preventing and managing hypertensive disorders of pregnancy. They include </a:t>
            </a:r>
          </a:p>
          <a:p>
            <a:pPr marL="171450" indent="-171450">
              <a:buFont typeface="Arial" panose="020B0604020202020204" pitchFamily="34" charset="0"/>
              <a:buChar char="•"/>
            </a:pPr>
            <a:r>
              <a:rPr lang="en-US" dirty="0"/>
              <a:t>Championing widespread SMBP use among pregnant and postpartum women</a:t>
            </a:r>
          </a:p>
          <a:p>
            <a:pPr marL="171450" indent="-171450">
              <a:buFont typeface="Arial" panose="020B0604020202020204" pitchFamily="34" charset="0"/>
              <a:buChar char="•"/>
            </a:pPr>
            <a:r>
              <a:rPr lang="en-US" dirty="0"/>
              <a:t>Expanding Medicaid to include coverage for SMBP devices, medications, and extending coverage to 1-year postpartum</a:t>
            </a:r>
          </a:p>
          <a:p>
            <a:pPr marL="171450" indent="-171450">
              <a:buFont typeface="Arial" panose="020B0604020202020204" pitchFamily="34" charset="0"/>
              <a:buChar char="•"/>
            </a:pPr>
            <a:r>
              <a:rPr lang="en-US" dirty="0"/>
              <a:t>Supporting opportunities to close care gaps when women transition from OB/GYN care to primary care</a:t>
            </a:r>
          </a:p>
          <a:p>
            <a:pPr marL="171450" indent="-171450">
              <a:buFont typeface="Arial" panose="020B0604020202020204" pitchFamily="34" charset="0"/>
              <a:buChar char="•"/>
            </a:pPr>
            <a:r>
              <a:rPr lang="en-US" dirty="0"/>
              <a:t>Promoting aspirin use to prevent preeclampsia</a:t>
            </a:r>
          </a:p>
        </p:txBody>
      </p:sp>
      <p:sp>
        <p:nvSpPr>
          <p:cNvPr id="4" name="Slide Number Placeholder 3"/>
          <p:cNvSpPr>
            <a:spLocks noGrp="1"/>
          </p:cNvSpPr>
          <p:nvPr>
            <p:ph type="sldNum" sz="quarter" idx="5"/>
          </p:nvPr>
        </p:nvSpPr>
        <p:spPr/>
        <p:txBody>
          <a:bodyPr/>
          <a:lstStyle/>
          <a:p>
            <a:fld id="{C08F3E2C-C656-4C8D-8CE8-1398B6625CF0}" type="slidenum">
              <a:rPr lang="en-US" smtClean="0"/>
              <a:t>12</a:t>
            </a:fld>
            <a:endParaRPr lang="en-US"/>
          </a:p>
        </p:txBody>
      </p:sp>
    </p:spTree>
    <p:extLst>
      <p:ext uri="{BB962C8B-B14F-4D97-AF65-F5344CB8AC3E}">
        <p14:creationId xmlns:p14="http://schemas.microsoft.com/office/powerpoint/2010/main" val="221002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from racial and ethnic minority groups experience a disproportionate burden of cardiovascular disease and associated risk factors.</a:t>
            </a:r>
          </a:p>
          <a:p>
            <a:r>
              <a:rPr lang="en-US" dirty="0"/>
              <a:t>Compared to white people, Black people have higher rates of hypertension and develop hypertension at younger ages.</a:t>
            </a:r>
          </a:p>
          <a:p>
            <a:r>
              <a:rPr lang="en-US" dirty="0"/>
              <a:t>Compared to white people, Black and Hispanic people have</a:t>
            </a:r>
          </a:p>
          <a:p>
            <a:pPr marL="171450" indent="-171450">
              <a:buFont typeface="Arial" panose="020B0604020202020204" pitchFamily="34" charset="0"/>
              <a:buChar char="•"/>
            </a:pPr>
            <a:r>
              <a:rPr lang="en-US" dirty="0"/>
              <a:t>Lower rates of blood pressure control, statin use, and rates of cardiac rehabilitation participation</a:t>
            </a:r>
          </a:p>
          <a:p>
            <a:pPr marL="171450" indent="-171450">
              <a:buFont typeface="Arial" panose="020B0604020202020204" pitchFamily="34" charset="0"/>
              <a:buChar char="•"/>
            </a:pPr>
            <a:r>
              <a:rPr lang="en-US" dirty="0"/>
              <a:t>Higher rates of physical inactivity and exposure to particle pollution </a:t>
            </a:r>
          </a:p>
        </p:txBody>
      </p:sp>
      <p:sp>
        <p:nvSpPr>
          <p:cNvPr id="4" name="Slide Number Placeholder 3"/>
          <p:cNvSpPr>
            <a:spLocks noGrp="1"/>
          </p:cNvSpPr>
          <p:nvPr>
            <p:ph type="sldNum" sz="quarter" idx="5"/>
          </p:nvPr>
        </p:nvSpPr>
        <p:spPr/>
        <p:txBody>
          <a:bodyPr/>
          <a:lstStyle/>
          <a:p>
            <a:fld id="{8C42CC70-5646-4CF5-840D-5FFD8C5ECE8B}" type="slidenum">
              <a:rPr lang="en-US" smtClean="0"/>
              <a:t>13</a:t>
            </a:fld>
            <a:endParaRPr lang="en-US"/>
          </a:p>
        </p:txBody>
      </p:sp>
    </p:spTree>
    <p:extLst>
      <p:ext uri="{BB962C8B-B14F-4D97-AF65-F5344CB8AC3E}">
        <p14:creationId xmlns:p14="http://schemas.microsoft.com/office/powerpoint/2010/main" val="13089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Strategies to address hypertension control in Black or African persons include</a:t>
            </a:r>
          </a:p>
          <a:p>
            <a:pPr marL="171450" indent="-171450">
              <a:buFont typeface="Arial" panose="020B0604020202020204" pitchFamily="34" charset="0"/>
              <a:buChar char="•"/>
            </a:pPr>
            <a:r>
              <a:rPr lang="en-US" dirty="0"/>
              <a:t>Implementing medication therapy management, SMBP, and other management in trusted spaces such as barbershops, salons, and faith-based organizations</a:t>
            </a:r>
          </a:p>
          <a:p>
            <a:pPr marL="171450" indent="-171450">
              <a:buFont typeface="Arial" panose="020B0604020202020204" pitchFamily="34" charset="0"/>
              <a:buChar char="•"/>
            </a:pPr>
            <a:r>
              <a:rPr lang="en-US" dirty="0"/>
              <a:t>Expanding Medicaid coverage for SMBP devices and medications</a:t>
            </a:r>
          </a:p>
          <a:p>
            <a:pPr marL="171450" indent="-171450">
              <a:buFont typeface="Arial" panose="020B0604020202020204" pitchFamily="34" charset="0"/>
              <a:buChar char="•"/>
            </a:pPr>
            <a:r>
              <a:rPr lang="en-US" dirty="0"/>
              <a:t>Scaling targeted protocols to increase medication intensification and medication adherence strategies</a:t>
            </a:r>
          </a:p>
          <a:p>
            <a:pPr marL="171450" indent="-171450">
              <a:buFont typeface="Arial" panose="020B0604020202020204" pitchFamily="34" charset="0"/>
              <a:buChar char="•"/>
            </a:pPr>
            <a:r>
              <a:rPr lang="en-US" dirty="0"/>
              <a:t>Providing enhanced sodium reduction education and resources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There is also a need to support policies that prohibit the sale of flavored tobacco products as people from racial and ethnic minority groups experience predatory tobacco marketing. Expanding Medicaid services can provide better access to barrier-free tobacco cessation interventions. </a:t>
            </a:r>
          </a:p>
        </p:txBody>
      </p:sp>
      <p:sp>
        <p:nvSpPr>
          <p:cNvPr id="4" name="Slide Number Placeholder 3"/>
          <p:cNvSpPr>
            <a:spLocks noGrp="1"/>
          </p:cNvSpPr>
          <p:nvPr>
            <p:ph type="sldNum" sz="quarter" idx="5"/>
          </p:nvPr>
        </p:nvSpPr>
        <p:spPr/>
        <p:txBody>
          <a:bodyPr/>
          <a:lstStyle/>
          <a:p>
            <a:fld id="{C08F3E2C-C656-4C8D-8CE8-1398B6625CF0}" type="slidenum">
              <a:rPr lang="en-US" smtClean="0"/>
              <a:t>14</a:t>
            </a:fld>
            <a:endParaRPr lang="en-US"/>
          </a:p>
        </p:txBody>
      </p:sp>
    </p:spTree>
    <p:extLst>
      <p:ext uri="{BB962C8B-B14F-4D97-AF65-F5344CB8AC3E}">
        <p14:creationId xmlns:p14="http://schemas.microsoft.com/office/powerpoint/2010/main" val="16840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with behavioral health conditions, including mental health and substance use disorders, use tobacco at twice the rate as those without behavioral health conditions. </a:t>
            </a:r>
          </a:p>
          <a:p>
            <a:endParaRPr lang="en-US" dirty="0"/>
          </a:p>
        </p:txBody>
      </p:sp>
      <p:sp>
        <p:nvSpPr>
          <p:cNvPr id="4" name="Slide Number Placeholder 3"/>
          <p:cNvSpPr>
            <a:spLocks noGrp="1"/>
          </p:cNvSpPr>
          <p:nvPr>
            <p:ph type="sldNum" sz="quarter" idx="5"/>
          </p:nvPr>
        </p:nvSpPr>
        <p:spPr/>
        <p:txBody>
          <a:bodyPr/>
          <a:lstStyle/>
          <a:p>
            <a:fld id="{8C42CC70-5646-4CF5-840D-5FFD8C5ECE8B}" type="slidenum">
              <a:rPr lang="en-US" smtClean="0"/>
              <a:t>15</a:t>
            </a:fld>
            <a:endParaRPr lang="en-US"/>
          </a:p>
        </p:txBody>
      </p:sp>
    </p:spTree>
    <p:extLst>
      <p:ext uri="{BB962C8B-B14F-4D97-AF65-F5344CB8AC3E}">
        <p14:creationId xmlns:p14="http://schemas.microsoft.com/office/powerpoint/2010/main" val="4232715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Arial" panose="020B0604020202020204" pitchFamily="34" charset="0"/>
                <a:ea typeface="Calibri" panose="020F0502020204030204" pitchFamily="34" charset="0"/>
                <a:cs typeface="Times New Roman" panose="02020603050405020304" pitchFamily="18" charset="0"/>
              </a:rPr>
              <a:t>Strategies for people with behavioral health issues who use tobacco </a:t>
            </a:r>
            <a:r>
              <a:rPr lang="en-US" dirty="0"/>
              <a:t>will focus on smoking cessation. They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Supporting integration of tobacco cessation treatment into mental health and substance use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Encouraging the implementation of smoke free policies in behavioral health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Expanding Medicaid services to provide better access to barrier-free tobacco cessation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08F3E2C-C656-4C8D-8CE8-1398B6625CF0}" type="slidenum">
              <a:rPr lang="en-US" smtClean="0"/>
              <a:t>16</a:t>
            </a:fld>
            <a:endParaRPr lang="en-US"/>
          </a:p>
        </p:txBody>
      </p:sp>
    </p:spTree>
    <p:extLst>
      <p:ext uri="{BB962C8B-B14F-4D97-AF65-F5344CB8AC3E}">
        <p14:creationId xmlns:p14="http://schemas.microsoft.com/office/powerpoint/2010/main" val="1598627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lower income or low socioeconomic status is associated with excess burden of cardiovascular disease. </a:t>
            </a:r>
            <a:r>
              <a:rPr lang="en-US" dirty="0">
                <a:latin typeface="Arial" panose="020B0604020202020204" pitchFamily="34" charset="0"/>
                <a:cs typeface="Arial" panose="020B0604020202020204" pitchFamily="34" charset="0"/>
              </a:rPr>
              <a:t>Uncontrolled hypertension is a primary contributor to cardiovascular disease morbidity and mortality. Blood pressure control is lower among those with annual household incomes less than $45,000, those who do not have health insurance, and those with less than a high school degree.	</a:t>
            </a:r>
            <a:endParaRPr lang="en-US" dirty="0"/>
          </a:p>
        </p:txBody>
      </p:sp>
      <p:sp>
        <p:nvSpPr>
          <p:cNvPr id="4" name="Slide Number Placeholder 3"/>
          <p:cNvSpPr>
            <a:spLocks noGrp="1"/>
          </p:cNvSpPr>
          <p:nvPr>
            <p:ph type="sldNum" sz="quarter" idx="5"/>
          </p:nvPr>
        </p:nvSpPr>
        <p:spPr/>
        <p:txBody>
          <a:bodyPr/>
          <a:lstStyle/>
          <a:p>
            <a:fld id="{8C42CC70-5646-4CF5-840D-5FFD8C5ECE8B}" type="slidenum">
              <a:rPr lang="en-US" smtClean="0"/>
              <a:t>17</a:t>
            </a:fld>
            <a:endParaRPr lang="en-US"/>
          </a:p>
        </p:txBody>
      </p:sp>
    </p:spTree>
    <p:extLst>
      <p:ext uri="{BB962C8B-B14F-4D97-AF65-F5344CB8AC3E}">
        <p14:creationId xmlns:p14="http://schemas.microsoft.com/office/powerpoint/2010/main" val="324299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Strategies to address cardiovascular health among people with lower incomes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Expanding coverage for SMPB devices, medications, and cardiac rehabilitation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Supporting SMBP device loaner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Including evidence-based strategies in value-based care delivery such as value-based insurance design and value-based payment models</a:t>
            </a:r>
          </a:p>
        </p:txBody>
      </p:sp>
      <p:sp>
        <p:nvSpPr>
          <p:cNvPr id="4" name="Slide Number Placeholder 3"/>
          <p:cNvSpPr>
            <a:spLocks noGrp="1"/>
          </p:cNvSpPr>
          <p:nvPr>
            <p:ph type="sldNum" sz="quarter" idx="5"/>
          </p:nvPr>
        </p:nvSpPr>
        <p:spPr/>
        <p:txBody>
          <a:bodyPr/>
          <a:lstStyle/>
          <a:p>
            <a:fld id="{C08F3E2C-C656-4C8D-8CE8-1398B6625CF0}" type="slidenum">
              <a:rPr lang="en-US" smtClean="0"/>
              <a:t>18</a:t>
            </a:fld>
            <a:endParaRPr lang="en-US"/>
          </a:p>
        </p:txBody>
      </p:sp>
    </p:spTree>
    <p:extLst>
      <p:ext uri="{BB962C8B-B14F-4D97-AF65-F5344CB8AC3E}">
        <p14:creationId xmlns:p14="http://schemas.microsoft.com/office/powerpoint/2010/main" val="1648313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600" dirty="0"/>
              <a:t>Compared to people living in urban areas, people living in rural areas: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dirty="0"/>
              <a:t>Are more likely to die prematurely from the leading causes of death including heart disease and stroke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dirty="0"/>
              <a:t>Have fewer health care assets such as clinicians, specialists, emergency facilities, and transportation options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dirty="0"/>
              <a:t>Are often required to travel long distances to urgent and routine care services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400" dirty="0"/>
              <a:t>Are more likely to be uninsured, tend to be older, have lower incomes and less education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rural counties do not have ready access to cardiac rehabilitation centers. Urban areas can also have cardiac rehabilitation ‘deserts’ when not enough facilities exist to serve the population</a:t>
            </a:r>
          </a:p>
          <a:p>
            <a:endParaRPr lang="en-US" dirty="0"/>
          </a:p>
        </p:txBody>
      </p:sp>
      <p:sp>
        <p:nvSpPr>
          <p:cNvPr id="4" name="Slide Number Placeholder 3"/>
          <p:cNvSpPr>
            <a:spLocks noGrp="1"/>
          </p:cNvSpPr>
          <p:nvPr>
            <p:ph type="sldNum" sz="quarter" idx="5"/>
          </p:nvPr>
        </p:nvSpPr>
        <p:spPr/>
        <p:txBody>
          <a:bodyPr/>
          <a:lstStyle/>
          <a:p>
            <a:fld id="{8C42CC70-5646-4CF5-840D-5FFD8C5ECE8B}" type="slidenum">
              <a:rPr lang="en-US" smtClean="0"/>
              <a:t>19</a:t>
            </a:fld>
            <a:endParaRPr lang="en-US"/>
          </a:p>
        </p:txBody>
      </p:sp>
    </p:spTree>
    <p:extLst>
      <p:ext uri="{BB962C8B-B14F-4D97-AF65-F5344CB8AC3E}">
        <p14:creationId xmlns:p14="http://schemas.microsoft.com/office/powerpoint/2010/main" val="230773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year, in the United States, 1.6 million people have a heart attack or stroke, and</a:t>
            </a:r>
            <a:r>
              <a:rPr lang="en-US" sz="1200" kern="1200" baseline="0" dirty="0">
                <a:solidFill>
                  <a:schemeClr val="tx1"/>
                </a:solidFill>
                <a:effectLst/>
                <a:latin typeface="+mn-lt"/>
                <a:ea typeface="+mn-ea"/>
                <a:cs typeface="+mn-cs"/>
              </a:rPr>
              <a:t> more than </a:t>
            </a:r>
            <a:r>
              <a:rPr lang="en-US" sz="1200" kern="1200" dirty="0">
                <a:solidFill>
                  <a:schemeClr val="tx1"/>
                </a:solidFill>
                <a:effectLst/>
                <a:latin typeface="+mn-lt"/>
                <a:ea typeface="+mn-ea"/>
                <a:cs typeface="+mn-cs"/>
              </a:rPr>
              <a:t>870,000 adults die from cardiovascular disease.</a:t>
            </a:r>
            <a:r>
              <a:rPr lang="en-US" sz="1200" b="1" kern="1200" baseline="30000" dirty="0">
                <a:solidFill>
                  <a:schemeClr val="tx1"/>
                </a:solidFill>
                <a:effectLst/>
                <a:latin typeface="+mn-lt"/>
                <a:ea typeface="+mn-ea"/>
                <a:cs typeface="+mn-cs"/>
              </a:rPr>
              <a:t>1</a:t>
            </a:r>
          </a:p>
          <a:p>
            <a:endParaRPr lang="en-US" sz="1200" kern="1200" dirty="0">
              <a:solidFill>
                <a:schemeClr val="tx1"/>
              </a:solidFill>
              <a:effectLst/>
              <a:latin typeface="+mn-lt"/>
              <a:ea typeface="+mn-ea"/>
              <a:cs typeface="+mn-cs"/>
            </a:endParaRPr>
          </a:p>
          <a:p>
            <a:r>
              <a:rPr lang="en-US" sz="1200" b="0" kern="1200" dirty="0">
                <a:solidFill>
                  <a:schemeClr val="tx1"/>
                </a:solidFill>
                <a:effectLst/>
                <a:highlight>
                  <a:srgbClr val="FFFF00"/>
                </a:highlight>
                <a:latin typeface="+mn-lt"/>
                <a:ea typeface="+mn-ea"/>
                <a:cs typeface="+mn-cs"/>
              </a:rPr>
              <a:t>Cardiovascular disease is the leading cause of potentially preventable death in the U.S.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HelveticaNeue"/>
              </a:rPr>
              <a:t>The average direct and indirect cost of CVD and stroke in the United States is over $350 billion per year</a:t>
            </a:r>
            <a:endParaRPr lang="en-US" sz="1200" b="1" kern="1200" baseline="300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Uncontrolled hypertension is the primary contributor to racial disparities in life expectancy among Black people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E3B3A7-7C15-0344-8945-F946C05731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684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Strategies focused on increasing access for people who live in rural areas and other ‘Access Deserts’ include</a:t>
            </a:r>
          </a:p>
          <a:p>
            <a:pPr marL="171450" indent="-171450">
              <a:buFont typeface="Arial" panose="020B0604020202020204" pitchFamily="34" charset="0"/>
              <a:buChar char="•"/>
            </a:pPr>
            <a:r>
              <a:rPr lang="en-US" dirty="0"/>
              <a:t>Supporting availability of robust virtual and remote models of cardiac rehabilitation </a:t>
            </a:r>
          </a:p>
          <a:p>
            <a:pPr marL="171450" indent="-171450">
              <a:buFont typeface="Arial" panose="020B0604020202020204" pitchFamily="34" charset="0"/>
              <a:buChar char="•"/>
            </a:pPr>
            <a:r>
              <a:rPr lang="en-US" dirty="0"/>
              <a:t>Supporting the use of SMBP and related telehealth</a:t>
            </a:r>
          </a:p>
          <a:p>
            <a:pPr marL="171450" indent="-171450">
              <a:buFont typeface="Arial" panose="020B0604020202020204" pitchFamily="34" charset="0"/>
              <a:buChar char="•"/>
            </a:pPr>
            <a:r>
              <a:rPr lang="en-US" dirty="0"/>
              <a:t>Supporting the expanded scopes of practice for nurse practitioners, physician assistants, PharmDs, and community health workers</a:t>
            </a:r>
          </a:p>
        </p:txBody>
      </p:sp>
      <p:sp>
        <p:nvSpPr>
          <p:cNvPr id="4" name="Slide Number Placeholder 3"/>
          <p:cNvSpPr>
            <a:spLocks noGrp="1"/>
          </p:cNvSpPr>
          <p:nvPr>
            <p:ph type="sldNum" sz="quarter" idx="5"/>
          </p:nvPr>
        </p:nvSpPr>
        <p:spPr/>
        <p:txBody>
          <a:bodyPr/>
          <a:lstStyle/>
          <a:p>
            <a:fld id="{C08F3E2C-C656-4C8D-8CE8-1398B6625CF0}" type="slidenum">
              <a:rPr lang="en-US" smtClean="0"/>
              <a:t>20</a:t>
            </a:fld>
            <a:endParaRPr lang="en-US"/>
          </a:p>
        </p:txBody>
      </p:sp>
    </p:spTree>
    <p:extLst>
      <p:ext uri="{BB962C8B-B14F-4D97-AF65-F5344CB8AC3E}">
        <p14:creationId xmlns:p14="http://schemas.microsoft.com/office/powerpoint/2010/main" val="4117253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Million Hearts® is</a:t>
            </a:r>
            <a:r>
              <a:rPr lang="en-US" sz="1200" kern="1200" baseline="0" dirty="0">
                <a:solidFill>
                  <a:schemeClr val="tx1"/>
                </a:solidFill>
                <a:effectLst/>
                <a:latin typeface="+mn-lt"/>
                <a:ea typeface="+mn-ea"/>
                <a:cs typeface="+mn-cs"/>
              </a:rPr>
              <a:t> helping partners take action to reach these goals by offering r</a:t>
            </a:r>
            <a:r>
              <a:rPr lang="en-US" sz="1200" kern="1200" dirty="0">
                <a:solidFill>
                  <a:schemeClr val="tx1"/>
                </a:solidFill>
                <a:effectLst/>
                <a:latin typeface="+mn-lt"/>
                <a:ea typeface="+mn-ea"/>
                <a:cs typeface="+mn-cs"/>
              </a:rPr>
              <a:t>esources and tools.</a:t>
            </a:r>
            <a:r>
              <a:rPr lang="en-US" sz="1200" kern="1200" baseline="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dirty="0">
                <a:latin typeface="Arial" panose="020B0604020202020204" pitchFamily="34" charset="0"/>
                <a:cs typeface="Arial" panose="020B0604020202020204" pitchFamily="34" charset="0"/>
              </a:rPr>
              <a:t>Quality Improvement Change Packages</a:t>
            </a:r>
            <a:r>
              <a:rPr lang="en-US" sz="1200" b="1"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on</a:t>
            </a:r>
            <a:r>
              <a:rPr lang="en-US" sz="1200" dirty="0">
                <a:latin typeface="Arial" panose="020B0604020202020204" pitchFamily="34" charset="0"/>
                <a:cs typeface="Arial" panose="020B0604020202020204" pitchFamily="34" charset="0"/>
              </a:rPr>
              <a:t> hypertension control, tobacco cessation, cardiac rehabilitation</a:t>
            </a:r>
            <a:endParaRPr lang="en-US" sz="1200" b="1"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Action Guides</a:t>
            </a:r>
            <a:r>
              <a:rPr lang="en-US" sz="1200" kern="1200" dirty="0">
                <a:solidFill>
                  <a:schemeClr val="tx1"/>
                </a:solidFill>
                <a:effectLst/>
                <a:latin typeface="+mn-lt"/>
                <a:ea typeface="+mn-ea"/>
                <a:cs typeface="+mn-cs"/>
              </a:rPr>
              <a:t> on hypertension control, self-measured blood pressure monitoring (SMBP), tobacco cessation, and medication adherence; </a:t>
            </a: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Protocols</a:t>
            </a:r>
            <a:r>
              <a:rPr lang="en-US" sz="1200" b="1" u="none" kern="1200" dirty="0">
                <a:solidFill>
                  <a:schemeClr val="tx1"/>
                </a:solidFill>
                <a:effectLst/>
                <a:latin typeface="+mn-lt"/>
                <a:ea typeface="+mn-ea"/>
                <a:cs typeface="+mn-cs"/>
              </a:rPr>
              <a:t> </a:t>
            </a:r>
            <a:r>
              <a:rPr lang="en-US" sz="1200" b="0" u="none" kern="1200" dirty="0">
                <a:solidFill>
                  <a:schemeClr val="tx1"/>
                </a:solidFill>
                <a:effectLst/>
                <a:latin typeface="+mn-lt"/>
                <a:ea typeface="+mn-ea"/>
                <a:cs typeface="+mn-cs"/>
              </a:rPr>
              <a:t>for </a:t>
            </a:r>
            <a:r>
              <a:rPr lang="en-US" sz="1200" kern="1200" dirty="0">
                <a:solidFill>
                  <a:schemeClr val="tx1"/>
                </a:solidFill>
                <a:effectLst/>
                <a:latin typeface="+mn-lt"/>
                <a:ea typeface="+mn-ea"/>
                <a:cs typeface="+mn-cs"/>
              </a:rPr>
              <a:t>hypertension treatment, tobacco cessation, and cholesterol management; </a:t>
            </a:r>
          </a:p>
          <a:p>
            <a:pPr marL="171450" indent="-171450">
              <a:buFont typeface="Arial" panose="020B0604020202020204" pitchFamily="34" charset="0"/>
              <a:buChar char="•"/>
            </a:pPr>
            <a:r>
              <a:rPr lang="en-US" sz="1200" b="1" u="sng" kern="1200" baseline="0" dirty="0">
                <a:solidFill>
                  <a:schemeClr val="tx1"/>
                </a:solidFill>
                <a:effectLst/>
                <a:latin typeface="+mn-lt"/>
                <a:ea typeface="+mn-ea"/>
                <a:cs typeface="+mn-cs"/>
              </a:rPr>
              <a:t>Messages and resources</a:t>
            </a:r>
            <a:r>
              <a:rPr lang="en-US" sz="1200" b="1" u="none" kern="1200" baseline="0" dirty="0">
                <a:solidFill>
                  <a:schemeClr val="tx1"/>
                </a:solidFill>
                <a:effectLst/>
                <a:latin typeface="+mn-lt"/>
                <a:ea typeface="+mn-ea"/>
                <a:cs typeface="+mn-cs"/>
              </a:rPr>
              <a:t> </a:t>
            </a:r>
            <a:r>
              <a:rPr lang="en-US" sz="1200" b="0" u="none" kern="1200" baseline="0" dirty="0">
                <a:solidFill>
                  <a:schemeClr val="tx1"/>
                </a:solidFill>
                <a:effectLst/>
                <a:latin typeface="+mn-lt"/>
                <a:ea typeface="+mn-ea"/>
                <a:cs typeface="+mn-cs"/>
              </a:rPr>
              <a:t>related to the problem of undiagnosed hypertension, medication adherence strategies, meaningful use of health information technology and SMBP, </a:t>
            </a:r>
            <a:r>
              <a:rPr lang="en-US" sz="1200" kern="1200" dirty="0">
                <a:solidFill>
                  <a:schemeClr val="tx1"/>
                </a:solidFill>
                <a:effectLst/>
                <a:latin typeface="+mn-lt"/>
                <a:ea typeface="+mn-ea"/>
                <a:cs typeface="+mn-cs"/>
              </a:rPr>
              <a:t>the link between particle pollution and</a:t>
            </a:r>
            <a:r>
              <a:rPr lang="en-US" sz="1200" b="0" u="none" kern="1200" baseline="0" dirty="0">
                <a:solidFill>
                  <a:schemeClr val="tx1"/>
                </a:solidFill>
                <a:effectLst/>
                <a:latin typeface="+mn-lt"/>
                <a:ea typeface="+mn-ea"/>
                <a:cs typeface="+mn-cs"/>
              </a:rPr>
              <a:t> heart disease and strategies to mitigate exposure to particulate matter, and strategies and resources to increase physical activity, reduce tobacco use, manage cholesterol, control blood pressure, and prevent hypertensive disorders of pregnancy</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Million</a:t>
            </a:r>
            <a:r>
              <a:rPr lang="en-US" sz="1200" kern="1200" baseline="0" dirty="0">
                <a:solidFill>
                  <a:schemeClr val="tx1"/>
                </a:solidFill>
                <a:effectLst/>
                <a:latin typeface="+mn-lt"/>
                <a:ea typeface="+mn-ea"/>
                <a:cs typeface="+mn-cs"/>
              </a:rPr>
              <a:t> Hearts® also provides </a:t>
            </a:r>
            <a:r>
              <a:rPr lang="en-US" sz="1200" kern="1200" dirty="0">
                <a:solidFill>
                  <a:schemeClr val="tx1"/>
                </a:solidFill>
                <a:effectLst/>
                <a:latin typeface="+mn-lt"/>
                <a:ea typeface="+mn-ea"/>
                <a:cs typeface="+mn-cs"/>
              </a:rPr>
              <a:t>information on </a:t>
            </a:r>
            <a:r>
              <a:rPr lang="en-US" sz="1200" b="1" u="sng" kern="1200" dirty="0">
                <a:solidFill>
                  <a:schemeClr val="tx1"/>
                </a:solidFill>
                <a:effectLst/>
                <a:latin typeface="+mn-lt"/>
                <a:ea typeface="+mn-ea"/>
                <a:cs typeface="+mn-cs"/>
              </a:rPr>
              <a:t>Clinical Quality Measures,</a:t>
            </a:r>
            <a:r>
              <a:rPr lang="en-US" sz="1200" kern="1200" dirty="0">
                <a:solidFill>
                  <a:schemeClr val="tx1"/>
                </a:solidFill>
                <a:effectLst/>
                <a:latin typeface="+mn-lt"/>
                <a:ea typeface="+mn-ea"/>
                <a:cs typeface="+mn-cs"/>
              </a:rPr>
              <a:t> including the description of measures and the country's performance on the measures via the clinical quality measures dashboard.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you can also find </a:t>
            </a:r>
            <a:r>
              <a:rPr lang="en-US" sz="1200" b="1" u="sng" kern="1200" baseline="0" dirty="0">
                <a:solidFill>
                  <a:schemeClr val="tx1"/>
                </a:solidFill>
                <a:effectLst/>
                <a:latin typeface="+mn-lt"/>
                <a:ea typeface="+mn-ea"/>
                <a:cs typeface="+mn-cs"/>
              </a:rPr>
              <a:t>c</a:t>
            </a:r>
            <a:r>
              <a:rPr lang="en-US" sz="1200" b="1" u="sng" kern="1200" dirty="0">
                <a:solidFill>
                  <a:schemeClr val="tx1"/>
                </a:solidFill>
                <a:effectLst/>
                <a:latin typeface="+mn-lt"/>
                <a:ea typeface="+mn-ea"/>
                <a:cs typeface="+mn-cs"/>
              </a:rPr>
              <a:t>onsumer resources and tools.</a:t>
            </a:r>
            <a:r>
              <a:rPr lang="en-US" sz="1200" b="1" kern="1200" dirty="0">
                <a:solidFill>
                  <a:schemeClr val="tx1"/>
                </a:solidFill>
                <a:effectLst/>
                <a:latin typeface="+mn-lt"/>
                <a:ea typeface="+mn-ea"/>
                <a:cs typeface="+mn-cs"/>
              </a:rPr>
              <a:t> </a:t>
            </a:r>
          </a:p>
          <a:p>
            <a:pPr marL="0" indent="0">
              <a:buFont typeface="Arial" panose="020B0604020202020204" pitchFamily="34" charset="0"/>
              <a:buNone/>
            </a:pPr>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To learn more about the audience and purpose of each of these resources, please visit the Million Hearts® website at millionhearts.hhs.gov.</a:t>
            </a:r>
          </a:p>
          <a:p>
            <a:endParaRPr lang="en-US" dirty="0"/>
          </a:p>
        </p:txBody>
      </p:sp>
      <p:sp>
        <p:nvSpPr>
          <p:cNvPr id="4" name="Slide Number Placeholder 3"/>
          <p:cNvSpPr>
            <a:spLocks noGrp="1"/>
          </p:cNvSpPr>
          <p:nvPr>
            <p:ph type="sldNum" sz="quarter" idx="5"/>
          </p:nvPr>
        </p:nvSpPr>
        <p:spPr/>
        <p:txBody>
          <a:bodyPr/>
          <a:lstStyle/>
          <a:p>
            <a:fld id="{8C42CC70-5646-4CF5-840D-5FFD8C5ECE8B}" type="slidenum">
              <a:rPr lang="en-US" smtClean="0"/>
              <a:t>21</a:t>
            </a:fld>
            <a:endParaRPr lang="en-US"/>
          </a:p>
        </p:txBody>
      </p:sp>
    </p:spTree>
    <p:extLst>
      <p:ext uri="{BB962C8B-B14F-4D97-AF65-F5344CB8AC3E}">
        <p14:creationId xmlns:p14="http://schemas.microsoft.com/office/powerpoint/2010/main" val="2398376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is intended for you, the speaker/partner, to describe the commitment your organization is making. Million Hearts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provides the national platform, voice, and evidence-based strategies to prevent 1 million events.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Our incredible partners are the key to implementing these strategies and moving the needle in cardiovascular disease prevention. Think about what you can do or implement within the scope of your work/organization to promote these strategies.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connecting your activities to the Million Hearts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activities and communication efforts will help spread the word, we are also asking you to find the areas where your goals and the goals of the Million Hearts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initiative most align and to proclaim what your contribution will be and what strategies you will implement over the next 5 years to help prevent 1 million events.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example:</a:t>
            </a:r>
            <a:r>
              <a:rPr lang="en-US" sz="1200" kern="1200" dirty="0">
                <a:solidFill>
                  <a:schemeClr val="tx1"/>
                </a:solidFill>
                <a:effectLst/>
                <a:latin typeface="+mn-lt"/>
                <a:ea typeface="+mn-ea"/>
                <a:cs typeface="+mn-cs"/>
              </a:rPr>
              <a:t> The Ohio State University is proud to partner with </a:t>
            </a:r>
            <a:r>
              <a:rPr lang="en-US" sz="1200" u="none" strike="noStrike" kern="1200" dirty="0">
                <a:solidFill>
                  <a:schemeClr val="tx1"/>
                </a:solidFill>
                <a:effectLst/>
                <a:latin typeface="+mn-lt"/>
                <a:ea typeface="+mn-ea"/>
                <a:cs typeface="+mn-cs"/>
                <a:hlinkClick r:id="rId3"/>
              </a:rPr>
              <a:t>Million Hearts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is leading the National Interprofessional Education and Practice Consortium to Advance Million Hearts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Their goal is to educate health care students and health care professionals on the Million Hearts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initiative, increase screenings for hypertension, and improve population cardiovascular health. See </a:t>
            </a:r>
            <a:r>
              <a:rPr lang="en-US" sz="1200" u="sng" kern="1200" dirty="0">
                <a:solidFill>
                  <a:schemeClr val="tx1"/>
                </a:solidFill>
                <a:effectLst/>
                <a:latin typeface="+mn-lt"/>
                <a:ea typeface="+mn-ea"/>
                <a:cs typeface="+mn-cs"/>
                <a:hlinkClick r:id="rId4"/>
              </a:rPr>
              <a:t>https://millionhearts.osu.edu/</a:t>
            </a:r>
            <a:r>
              <a:rPr lang="en-US" sz="1200" kern="1200" dirty="0">
                <a:solidFill>
                  <a:schemeClr val="tx1"/>
                </a:solidFill>
                <a:effectLst/>
                <a:latin typeface="+mn-lt"/>
                <a:ea typeface="+mn-ea"/>
                <a:cs typeface="+mn-cs"/>
              </a:rPr>
              <a:t> for more information.</a:t>
            </a:r>
          </a:p>
          <a:p>
            <a:endParaRPr lang="en-US" dirty="0"/>
          </a:p>
        </p:txBody>
      </p:sp>
      <p:sp>
        <p:nvSpPr>
          <p:cNvPr id="4" name="Slide Number Placeholder 3"/>
          <p:cNvSpPr>
            <a:spLocks noGrp="1"/>
          </p:cNvSpPr>
          <p:nvPr>
            <p:ph type="sldNum" sz="quarter" idx="5"/>
          </p:nvPr>
        </p:nvSpPr>
        <p:spPr/>
        <p:txBody>
          <a:bodyPr/>
          <a:lstStyle/>
          <a:p>
            <a:fld id="{8C42CC70-5646-4CF5-840D-5FFD8C5ECE8B}" type="slidenum">
              <a:rPr lang="en-US" smtClean="0"/>
              <a:t>22</a:t>
            </a:fld>
            <a:endParaRPr lang="en-US"/>
          </a:p>
        </p:txBody>
      </p:sp>
    </p:spTree>
    <p:extLst>
      <p:ext uri="{BB962C8B-B14F-4D97-AF65-F5344CB8AC3E}">
        <p14:creationId xmlns:p14="http://schemas.microsoft.com/office/powerpoint/2010/main" val="245525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Spread the word, share with your networks, and check out the resources and tools on the Million Hearts® website. </a:t>
            </a:r>
          </a:p>
          <a:p>
            <a:endParaRPr lang="en-US" dirty="0"/>
          </a:p>
        </p:txBody>
      </p:sp>
      <p:sp>
        <p:nvSpPr>
          <p:cNvPr id="4" name="Slide Number Placeholder 3"/>
          <p:cNvSpPr>
            <a:spLocks noGrp="1"/>
          </p:cNvSpPr>
          <p:nvPr>
            <p:ph type="sldNum" sz="quarter" idx="5"/>
          </p:nvPr>
        </p:nvSpPr>
        <p:spPr/>
        <p:txBody>
          <a:bodyPr/>
          <a:lstStyle/>
          <a:p>
            <a:fld id="{8C42CC70-5646-4CF5-840D-5FFD8C5ECE8B}" type="slidenum">
              <a:rPr lang="en-US" smtClean="0"/>
              <a:t>23</a:t>
            </a:fld>
            <a:endParaRPr lang="en-US"/>
          </a:p>
        </p:txBody>
      </p:sp>
    </p:spTree>
    <p:extLst>
      <p:ext uri="{BB962C8B-B14F-4D97-AF65-F5344CB8AC3E}">
        <p14:creationId xmlns:p14="http://schemas.microsoft.com/office/powerpoint/2010/main" val="275064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800" dirty="0">
                <a:effectLst/>
                <a:latin typeface="Arial" panose="020B0604020202020204" pitchFamily="34" charset="0"/>
                <a:ea typeface="Calibri" panose="020F0502020204030204" pitchFamily="34" charset="0"/>
              </a:rPr>
              <a:t>Since the 70s, the mortality rates for CVD, CHD, and stroke have been on the decline.  </a:t>
            </a:r>
            <a:r>
              <a:rPr lang="en-US" sz="1800" kern="1200" dirty="0">
                <a:solidFill>
                  <a:schemeClr val="tx1"/>
                </a:solidFill>
                <a:effectLst/>
                <a:latin typeface="+mn-lt"/>
                <a:ea typeface="+mn-ea"/>
                <a:cs typeface="+mn-cs"/>
              </a:rPr>
              <a:t>The flattening of the decline that we see here starting around 2010 is worrying and warrants attention on strategies to reverse this troubling trend.</a:t>
            </a:r>
            <a:endParaRPr lang="en-US" sz="1800" dirty="0"/>
          </a:p>
          <a:p>
            <a:endParaRPr lang="en-US" sz="1800" dirty="0"/>
          </a:p>
          <a:p>
            <a:r>
              <a:rPr lang="en-US" sz="1800" dirty="0"/>
              <a:t>CVD = cardiovascular disease, CHD = coronary heart disease (mostly heart attacks)</a:t>
            </a:r>
          </a:p>
          <a:p>
            <a:endParaRPr lang="en-US" dirty="0"/>
          </a:p>
        </p:txBody>
      </p:sp>
      <p:sp>
        <p:nvSpPr>
          <p:cNvPr id="4" name="Slide Number Placeholder 3"/>
          <p:cNvSpPr>
            <a:spLocks noGrp="1"/>
          </p:cNvSpPr>
          <p:nvPr>
            <p:ph type="sldNum" sz="quarter" idx="5"/>
          </p:nvPr>
        </p:nvSpPr>
        <p:spPr/>
        <p:txBody>
          <a:bodyPr/>
          <a:lstStyle/>
          <a:p>
            <a:fld id="{8C42CC70-5646-4CF5-840D-5FFD8C5ECE8B}" type="slidenum">
              <a:rPr lang="en-US" smtClean="0"/>
              <a:t>3</a:t>
            </a:fld>
            <a:endParaRPr lang="en-US"/>
          </a:p>
        </p:txBody>
      </p:sp>
    </p:spTree>
    <p:extLst>
      <p:ext uri="{BB962C8B-B14F-4D97-AF65-F5344CB8AC3E}">
        <p14:creationId xmlns:p14="http://schemas.microsoft.com/office/powerpoint/2010/main" val="295567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Why are we seeing these trends in mortality rates?  We, as a nation, are missing many opportunities for improved cardiovascular health. Data on this slide are from a number of studies of the actions that could positively impact CVD, such as statin use and blood pressure control.  When you calculate the deficits, so for example how many people have uncontrolled high blood pressure,  you can see there are over 231 million missed opportunities for better management of CVD and its risk factors.  Many of these opportunities are among people aged 35-64. This is our workforce. These are our caretakers. We need to do better. </a:t>
            </a:r>
          </a:p>
          <a:p>
            <a:endParaRPr lang="en-US" sz="1800" dirty="0">
              <a:effectLst/>
              <a:latin typeface="Arial" panose="020B0604020202020204" pitchFamily="34" charset="0"/>
            </a:endParaRPr>
          </a:p>
          <a:p>
            <a:r>
              <a:rPr lang="en-US" sz="1800" dirty="0">
                <a:effectLst/>
                <a:latin typeface="Arial" panose="020B0604020202020204" pitchFamily="34" charset="0"/>
              </a:rPr>
              <a:t>CVD = cardiovascular disease</a:t>
            </a:r>
            <a:endParaRPr lang="en-US" dirty="0"/>
          </a:p>
        </p:txBody>
      </p:sp>
      <p:sp>
        <p:nvSpPr>
          <p:cNvPr id="4" name="Slide Number Placeholder 3"/>
          <p:cNvSpPr>
            <a:spLocks noGrp="1"/>
          </p:cNvSpPr>
          <p:nvPr>
            <p:ph type="sldNum" sz="quarter" idx="5"/>
          </p:nvPr>
        </p:nvSpPr>
        <p:spPr/>
        <p:txBody>
          <a:bodyPr/>
          <a:lstStyle/>
          <a:p>
            <a:fld id="{8C42CC70-5646-4CF5-840D-5FFD8C5ECE8B}" type="slidenum">
              <a:rPr lang="en-US" smtClean="0"/>
              <a:t>4</a:t>
            </a:fld>
            <a:endParaRPr lang="en-US"/>
          </a:p>
        </p:txBody>
      </p:sp>
    </p:spTree>
    <p:extLst>
      <p:ext uri="{BB962C8B-B14F-4D97-AF65-F5344CB8AC3E}">
        <p14:creationId xmlns:p14="http://schemas.microsoft.com/office/powerpoint/2010/main" val="178352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address this larger burden of disease and improve related risk factors, Million Hearts was launched. Million Hearts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is a national initiative that aims to prevent 1 million heart attacks, strokes, and other cardiovascular events* over the next 5 years.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national initiative is co-led by the Centers for Disease Control and Prevention and the Centers for Medicare and Medicaid Services and is carried out by a variety of governmental and nongovernmental partners at local, state, and federal levels.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Million Hearts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provides a platform to shine light on a selection of evidence-based strategies for cardiovascular disease prevention, and the initiative serves as a learning lab and repository of tools, protocols, and resources for partners to use to implement these strategies. The only way we—as a nation—will meet this aim is through the collective and focused action of a variety of partners. In short, Million Hearts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provides the foundation and tools, and the Million Hearts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partners build the house.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effectLst/>
                <a:latin typeface="+mn-lt"/>
                <a:ea typeface="+mn-ea"/>
                <a:cs typeface="+mn-cs"/>
              </a:rPr>
              <a:t>*Within the Million Hearts</a:t>
            </a:r>
            <a:r>
              <a:rPr lang="en-US" sz="1200" kern="1200" baseline="30000" dirty="0">
                <a:solidFill>
                  <a:srgbClr val="FF0000"/>
                </a:solidFill>
                <a:effectLst/>
                <a:latin typeface="+mn-lt"/>
                <a:ea typeface="+mn-ea"/>
                <a:cs typeface="+mn-cs"/>
              </a:rPr>
              <a:t>®</a:t>
            </a:r>
            <a:r>
              <a:rPr lang="en-US" sz="1200" kern="1200" dirty="0">
                <a:solidFill>
                  <a:srgbClr val="FF0000"/>
                </a:solidFill>
                <a:effectLst/>
                <a:latin typeface="+mn-lt"/>
                <a:ea typeface="+mn-ea"/>
                <a:cs typeface="+mn-cs"/>
              </a:rPr>
              <a:t> initiative, for plain language purposes, we often say “heart attacks and strokes,” but the definition of prevented cardiovascular events that we track is broader than that and includes deaths, hospitalizations, and emergency room visits from heart attack, stroke, transient ischemic attack, and heart failure, as well as other cardiovascular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8C42CC70-5646-4CF5-840D-5FFD8C5ECE8B}" type="slidenum">
              <a:rPr lang="en-US" smtClean="0"/>
              <a:t>5</a:t>
            </a:fld>
            <a:endParaRPr lang="en-US"/>
          </a:p>
        </p:txBody>
      </p:sp>
    </p:spTree>
    <p:extLst>
      <p:ext uri="{BB962C8B-B14F-4D97-AF65-F5344CB8AC3E}">
        <p14:creationId xmlns:p14="http://schemas.microsoft.com/office/powerpoint/2010/main" val="275967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To meet the aim of preventing 1M heart attacks and strokes, Million Hearts is focusing on three priority areas: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Building Healthy Communities</a:t>
            </a:r>
            <a:r>
              <a:rPr lang="en-US" sz="1200" kern="1200" dirty="0">
                <a:solidFill>
                  <a:schemeClr val="tx1"/>
                </a:solidFill>
                <a:effectLst/>
                <a:latin typeface="+mn-lt"/>
                <a:ea typeface="+mn-ea"/>
                <a:cs typeface="+mn-cs"/>
              </a:rPr>
              <a:t> to make changes to the environments in which people live, learn, work, and play, so that the healthy choices are the easier choices for people to make.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Optimizing Care</a:t>
            </a:r>
            <a:r>
              <a:rPr lang="en-US" sz="1200" kern="1200" dirty="0">
                <a:solidFill>
                  <a:schemeClr val="tx1"/>
                </a:solidFill>
                <a:effectLst/>
                <a:latin typeface="+mn-lt"/>
                <a:ea typeface="+mn-ea"/>
                <a:cs typeface="+mn-cs"/>
              </a:rPr>
              <a:t> so that those with and at risk for cardiovascular disease receive the services and acquire the skills needed to reduce the likelihood of having a heart attack or stroke;</a:t>
            </a:r>
            <a:r>
              <a:rPr lang="en-US" sz="1200" kern="1200" baseline="0" dirty="0">
                <a:solidFill>
                  <a:schemeClr val="tx1"/>
                </a:solidFill>
                <a:effectLst/>
                <a:latin typeface="+mn-lt"/>
                <a:ea typeface="+mn-ea"/>
                <a:cs typeface="+mn-cs"/>
              </a:rPr>
              <a:t> and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Focusing on Health Equity</a:t>
            </a:r>
            <a:r>
              <a:rPr lang="en-US" sz="1200" kern="1200" dirty="0">
                <a:solidFill>
                  <a:schemeClr val="tx1"/>
                </a:solidFill>
                <a:effectLst/>
                <a:latin typeface="+mn-lt"/>
                <a:ea typeface="+mn-ea"/>
                <a:cs typeface="+mn-cs"/>
              </a:rPr>
              <a:t> for populations who suffer worse outcomes of cardiovascular disease and where there is evidence and the opportunity to make a significant impact.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2CC70-5646-4CF5-840D-5FFD8C5EC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388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Bold and specific action is needed to reach</a:t>
            </a:r>
            <a:r>
              <a:rPr lang="en-US" sz="1000" kern="1200" baseline="0" dirty="0">
                <a:solidFill>
                  <a:schemeClr val="tx1"/>
                </a:solidFill>
                <a:effectLst/>
                <a:latin typeface="+mn-lt"/>
                <a:ea typeface="+mn-ea"/>
                <a:cs typeface="+mn-cs"/>
              </a:rPr>
              <a:t> set goals within each of these priority areas</a:t>
            </a:r>
            <a:r>
              <a:rPr lang="en-US" sz="1000" kern="1200" dirty="0">
                <a:solidFill>
                  <a:schemeClr val="tx1"/>
                </a:solidFill>
                <a:effectLst/>
                <a:latin typeface="+mn-lt"/>
                <a:ea typeface="+mn-ea"/>
                <a:cs typeface="+mn-cs"/>
              </a:rPr>
              <a:t>.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This slide summarizes the goals and priority populations within this three-pronged</a:t>
            </a:r>
            <a:r>
              <a:rPr lang="en-US" sz="1000" kern="1200" baseline="0" dirty="0">
                <a:solidFill>
                  <a:schemeClr val="tx1"/>
                </a:solidFill>
                <a:effectLst/>
                <a:latin typeface="+mn-lt"/>
                <a:ea typeface="+mn-ea"/>
                <a:cs typeface="+mn-cs"/>
              </a:rPr>
              <a:t> framework.</a:t>
            </a:r>
          </a:p>
          <a:p>
            <a:endParaRPr lang="en-US" sz="1000" kern="1200" baseline="0" dirty="0">
              <a:solidFill>
                <a:schemeClr val="tx1"/>
              </a:solidFill>
              <a:effectLst/>
              <a:latin typeface="+mn-lt"/>
              <a:ea typeface="+mn-ea"/>
              <a:cs typeface="+mn-cs"/>
            </a:endParaRPr>
          </a:p>
          <a:p>
            <a:pPr marL="0" marR="0">
              <a:lnSpc>
                <a:spcPct val="107000"/>
              </a:lnSpc>
              <a:spcBef>
                <a:spcPts val="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For those who are familiar with Million Hearts</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 new priorities include decreasing particle pollution exposure and focusing on health equity to improve cardiovascular health outcomes among: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Pregnant and postpartum women with hypertension,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People from racial/ethnic minority groups,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People with behavioral health issues who use tobacco,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People with lower incomes, and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People who live in rural areas or other ‘access deserts.’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C42CC70-5646-4CF5-840D-5FFD8C5ECE8B}" type="slidenum">
              <a:rPr lang="en-US" smtClean="0"/>
              <a:t>7</a:t>
            </a:fld>
            <a:endParaRPr lang="en-US"/>
          </a:p>
        </p:txBody>
      </p:sp>
    </p:spTree>
    <p:extLst>
      <p:ext uri="{BB962C8B-B14F-4D97-AF65-F5344CB8AC3E}">
        <p14:creationId xmlns:p14="http://schemas.microsoft.com/office/powerpoint/2010/main" val="196815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Preventing 1 million events is possible by achieving a 20% reduction in smoking, physical inactivity, and particle pollution exposure in our communities.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Smoke-free spaces and pricing approaches are effective in driving down tobacco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promising evidence that increasing access to places for physical activity, designing communities and streets with physical activity in mind, and peer support–type walking groups can help more individuals increase their physical activity level.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Breathing in particle pollution can cause serious problems, especially for those that have known heart problems.  </a:t>
            </a:r>
            <a:r>
              <a:rPr lang="en-US" sz="1200" kern="1200" dirty="0">
                <a:solidFill>
                  <a:schemeClr val="tx1"/>
                </a:solidFill>
                <a:effectLst/>
                <a:highlight>
                  <a:srgbClr val="FFFF00"/>
                </a:highlight>
                <a:latin typeface="+mn-lt"/>
                <a:ea typeface="+mn-ea"/>
                <a:cs typeface="+mn-cs"/>
              </a:rPr>
              <a:t>Increasing awareness of this risk, providing strategies to mitigate exposure, and reducing particle pollution overall are important strategies in the reduction of heart attacks and strokes</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5AAC9-E219-4E08-AEBA-1644A63251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70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Likewise, in order to achieve excellence in clinical care, Million</a:t>
            </a:r>
            <a:r>
              <a:rPr lang="en-US" sz="1200" kern="1200" baseline="0" dirty="0">
                <a:solidFill>
                  <a:schemeClr val="tx1"/>
                </a:solidFill>
                <a:effectLst/>
                <a:latin typeface="+mn-lt"/>
                <a:ea typeface="+mn-ea"/>
                <a:cs typeface="+mn-cs"/>
              </a:rPr>
              <a:t> Hearts</a:t>
            </a:r>
            <a:r>
              <a:rPr lang="en-US" sz="1200" kern="1200" baseline="300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2027 partners are working to achieve 20</a:t>
            </a:r>
            <a:r>
              <a:rPr lang="en-US" sz="1200" kern="1200" dirty="0">
                <a:solidFill>
                  <a:schemeClr val="tx1"/>
                </a:solidFill>
                <a:effectLst/>
                <a:latin typeface="+mn-lt"/>
                <a:ea typeface="+mn-ea"/>
                <a:cs typeface="+mn-cs"/>
              </a:rPr>
              <a:t>% improvement on key clinical quality measures of cardiovascular care. These are the ABCS: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spirin use or other anticoagulants as appropriate, </a:t>
            </a:r>
          </a:p>
          <a:p>
            <a:pPr lvl="0"/>
            <a:r>
              <a:rPr lang="en-US"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lood pressure control,</a:t>
            </a:r>
          </a:p>
          <a:p>
            <a:pPr lvl="0"/>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holesterol management, and </a:t>
            </a:r>
          </a:p>
          <a:p>
            <a:pPr lvl="0"/>
            <a:r>
              <a:rPr lang="en-US" sz="1200" b="1"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moking cessation.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While a nation-level improvement of 20% on the ABCS will help us achieve our goal of preventing 1M events, Million Hearts will continue to recognize and celebrate excellent performance of </a:t>
            </a:r>
            <a:r>
              <a:rPr lang="en-US" sz="1200" kern="1200" dirty="0">
                <a:solidFill>
                  <a:schemeClr val="tx1"/>
                </a:solidFill>
                <a:effectLst/>
                <a:latin typeface="Arial" panose="020B0604020202020204" pitchFamily="34" charset="0"/>
                <a:ea typeface="+mn-ea"/>
                <a:cs typeface="Arial" panose="020B0604020202020204" pitchFamily="34" charset="0"/>
              </a:rPr>
              <a:t>≥80%.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Acknowledging</a:t>
            </a:r>
            <a:r>
              <a:rPr lang="en-US" sz="1200" kern="1200" baseline="0" dirty="0">
                <a:solidFill>
                  <a:schemeClr val="tx1"/>
                </a:solidFill>
                <a:effectLst/>
                <a:latin typeface="+mn-lt"/>
                <a:ea typeface="+mn-ea"/>
                <a:cs typeface="+mn-cs"/>
              </a:rPr>
              <a:t> the deeply rooted science in support of cardiac rehabilitation, the importance of the service in preventing cardiac events and improving health outcomes, AND the substantial room for improvement, w</a:t>
            </a:r>
            <a:r>
              <a:rPr lang="en-US" sz="1200" kern="1200" dirty="0">
                <a:solidFill>
                  <a:schemeClr val="tx1"/>
                </a:solidFill>
                <a:effectLst/>
                <a:latin typeface="+mn-lt"/>
                <a:ea typeface="+mn-ea"/>
                <a:cs typeface="+mn-cs"/>
              </a:rPr>
              <a:t>ith less than 30% of those eligible being referred and enrolled in a cardiac</a:t>
            </a:r>
            <a:r>
              <a:rPr lang="en-US" sz="1200" kern="1200" baseline="0" dirty="0">
                <a:solidFill>
                  <a:schemeClr val="tx1"/>
                </a:solidFill>
                <a:effectLst/>
                <a:latin typeface="+mn-lt"/>
                <a:ea typeface="+mn-ea"/>
                <a:cs typeface="+mn-cs"/>
              </a:rPr>
              <a:t> rehabilitation program</a:t>
            </a:r>
            <a:r>
              <a:rPr lang="en-US" sz="1200" kern="1200" dirty="0">
                <a:solidFill>
                  <a:schemeClr val="tx1"/>
                </a:solidFill>
                <a:effectLst/>
                <a:latin typeface="+mn-lt"/>
                <a:ea typeface="+mn-ea"/>
                <a:cs typeface="+mn-cs"/>
              </a:rPr>
              <a:t>, the goal for cardiac rehabilitation continues to be set at a participation rate of 70%. </a:t>
            </a:r>
          </a:p>
          <a:p>
            <a:endParaRPr lang="en-US" dirty="0"/>
          </a:p>
        </p:txBody>
      </p:sp>
      <p:sp>
        <p:nvSpPr>
          <p:cNvPr id="4" name="Slide Number Placeholder 3"/>
          <p:cNvSpPr>
            <a:spLocks noGrp="1"/>
          </p:cNvSpPr>
          <p:nvPr>
            <p:ph type="sldNum" sz="quarter" idx="5"/>
          </p:nvPr>
        </p:nvSpPr>
        <p:spPr/>
        <p:txBody>
          <a:bodyPr/>
          <a:lstStyle/>
          <a:p>
            <a:fld id="{8C42CC70-5646-4CF5-840D-5FFD8C5ECE8B}" type="slidenum">
              <a:rPr lang="en-US" smtClean="0"/>
              <a:t>9</a:t>
            </a:fld>
            <a:endParaRPr lang="en-US"/>
          </a:p>
        </p:txBody>
      </p:sp>
    </p:spTree>
    <p:extLst>
      <p:ext uri="{BB962C8B-B14F-4D97-AF65-F5344CB8AC3E}">
        <p14:creationId xmlns:p14="http://schemas.microsoft.com/office/powerpoint/2010/main" val="378880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3507288"/>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 name="Title 1"/>
          <p:cNvSpPr>
            <a:spLocks noGrp="1"/>
          </p:cNvSpPr>
          <p:nvPr>
            <p:ph type="ctrTitle" hasCustomPrompt="1"/>
          </p:nvPr>
        </p:nvSpPr>
        <p:spPr>
          <a:xfrm>
            <a:off x="1530096" y="1122363"/>
            <a:ext cx="9144000" cy="2387600"/>
          </a:xfrm>
        </p:spPr>
        <p:txBody>
          <a:bodyPr anchor="b"/>
          <a:lstStyle>
            <a:lvl1pPr algn="ctr">
              <a:defRPr sz="6000">
                <a:solidFill>
                  <a:schemeClr val="bg1"/>
                </a:solidFill>
                <a:latin typeface="Arial" charset="0"/>
                <a:ea typeface="Arial" charset="0"/>
                <a:cs typeface="Arial" charset="0"/>
              </a:defRPr>
            </a:lvl1pPr>
          </a:lstStyle>
          <a:p>
            <a:r>
              <a:rPr lang="en-US" dirty="0"/>
              <a:t>Title</a:t>
            </a:r>
          </a:p>
        </p:txBody>
      </p:sp>
      <p:sp>
        <p:nvSpPr>
          <p:cNvPr id="3" name="Subtitle 2"/>
          <p:cNvSpPr>
            <a:spLocks noGrp="1"/>
          </p:cNvSpPr>
          <p:nvPr>
            <p:ph type="subTitle" idx="1" hasCustomPrompt="1"/>
          </p:nvPr>
        </p:nvSpPr>
        <p:spPr>
          <a:xfrm>
            <a:off x="1530096" y="3602038"/>
            <a:ext cx="9144000" cy="450132"/>
          </a:xfrm>
        </p:spPr>
        <p:txBody>
          <a:bodyPr/>
          <a:lstStyle>
            <a:lvl1pPr marL="0" indent="0" algn="ctr">
              <a:buNone/>
              <a:defRPr lang="en-US" b="0" i="0" smtClean="0">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fld id="{8914EAA2-EE80-4DDE-AD8C-440A908CFD40}"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charset="0"/>
                <a:ea typeface="Arial" charset="0"/>
                <a:cs typeface="Arial" charset="0"/>
              </a:defRPr>
            </a:lvl1pPr>
          </a:lstStyle>
          <a:p>
            <a:fld id="{F5AE8DC8-8B7A-42A3-A646-501EC6FFAD2D}" type="slidenum">
              <a:rPr lang="en-US" smtClean="0">
                <a:solidFill>
                  <a:prstClr val="black">
                    <a:tint val="75000"/>
                  </a:prstClr>
                </a:solidFill>
              </a:rPr>
              <a:pPr/>
              <a:t>‹#›</a:t>
            </a:fld>
            <a:endParaRPr lang="en-US">
              <a:solidFill>
                <a:prstClr val="black">
                  <a:tint val="75000"/>
                </a:prstClr>
              </a:solidFill>
            </a:endParaRPr>
          </a:p>
        </p:txBody>
      </p:sp>
      <p:sp>
        <p:nvSpPr>
          <p:cNvPr id="7" name="Subtitle 2"/>
          <p:cNvSpPr txBox="1">
            <a:spLocks/>
          </p:cNvSpPr>
          <p:nvPr/>
        </p:nvSpPr>
        <p:spPr>
          <a:xfrm>
            <a:off x="1530096" y="4130218"/>
            <a:ext cx="9144000" cy="69856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lang="en-US" sz="2400" b="0" i="0" kern="1200" smtClean="0">
                <a:solidFill>
                  <a:schemeClr val="tx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0" i="0" kern="1200" dirty="0">
                <a:solidFill>
                  <a:schemeClr val="tx1"/>
                </a:solidFill>
                <a:effectLst/>
                <a:latin typeface="Arial" charset="0"/>
                <a:ea typeface="Arial" charset="0"/>
                <a:cs typeface="Arial" charset="0"/>
              </a:rPr>
              <a:t>Presenter's name </a:t>
            </a:r>
          </a:p>
          <a:p>
            <a:r>
              <a:rPr lang="en-US" sz="2400" b="0" i="0" kern="1200" dirty="0">
                <a:solidFill>
                  <a:schemeClr val="tx1"/>
                </a:solidFill>
                <a:effectLst/>
                <a:latin typeface="Arial" charset="0"/>
                <a:ea typeface="Arial" charset="0"/>
                <a:cs typeface="Arial" charset="0"/>
              </a:rPr>
              <a:t>Credentials</a:t>
            </a:r>
            <a:endParaRPr lang="en-US" dirty="0">
              <a:latin typeface="Arial" charset="0"/>
              <a:ea typeface="Arial" charset="0"/>
              <a:cs typeface="Arial" charset="0"/>
            </a:endParaRPr>
          </a:p>
        </p:txBody>
      </p:sp>
    </p:spTree>
    <p:extLst>
      <p:ext uri="{BB962C8B-B14F-4D97-AF65-F5344CB8AC3E}">
        <p14:creationId xmlns:p14="http://schemas.microsoft.com/office/powerpoint/2010/main" val="403748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fld id="{86836E96-679F-415E-BFA2-94F3D0351F3A}" type="datetimeFigureOut">
              <a:rPr lang="en-US" smtClean="0"/>
              <a:pPr/>
              <a:t>3/11/2022</a:t>
            </a:fld>
            <a:endParaRPr lang="en-US"/>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11" name="Rectangle 10"/>
          <p:cNvSpPr/>
          <p:nvPr/>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2"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8" name="Rectangle 7"/>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187153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fld id="{86836E96-679F-415E-BFA2-94F3D0351F3A}" type="datetimeFigureOut">
              <a:rPr lang="en-US" smtClean="0"/>
              <a:pPr/>
              <a:t>3/11/2022</a:t>
            </a:fld>
            <a:endParaRPr lang="en-US"/>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11" name="Rectangle 10"/>
          <p:cNvSpPr/>
          <p:nvPr/>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2"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8" name="Rectangle 7"/>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9" name="Rectangle 8">
            <a:extLst>
              <a:ext uri="{FF2B5EF4-FFF2-40B4-BE49-F238E27FC236}">
                <a16:creationId xmlns:a16="http://schemas.microsoft.com/office/drawing/2014/main" id="{9A631FA4-3A15-40AD-BE85-9E62AF6F2936}"/>
              </a:ext>
            </a:extLst>
          </p:cNvPr>
          <p:cNvSpPr/>
          <p:nvPr userDrawn="1"/>
        </p:nvSpPr>
        <p:spPr>
          <a:xfrm>
            <a:off x="5164374" y="5287438"/>
            <a:ext cx="2013735" cy="1366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00D99C-AD1D-445C-B445-71F772BEB291}"/>
              </a:ext>
            </a:extLst>
          </p:cNvPr>
          <p:cNvSpPr/>
          <p:nvPr userDrawn="1"/>
        </p:nvSpPr>
        <p:spPr>
          <a:xfrm>
            <a:off x="7274672" y="5287438"/>
            <a:ext cx="2013735" cy="1366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2D838F-0AC9-4BEF-9CB0-3B34A404EA14}"/>
              </a:ext>
            </a:extLst>
          </p:cNvPr>
          <p:cNvSpPr/>
          <p:nvPr userDrawn="1"/>
        </p:nvSpPr>
        <p:spPr>
          <a:xfrm>
            <a:off x="9384970" y="5287438"/>
            <a:ext cx="2013735" cy="1366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2D0F8D-AAD3-47F5-B39B-336D3419CF18}"/>
              </a:ext>
            </a:extLst>
          </p:cNvPr>
          <p:cNvSpPr/>
          <p:nvPr userDrawn="1"/>
        </p:nvSpPr>
        <p:spPr>
          <a:xfrm>
            <a:off x="3054076" y="5287438"/>
            <a:ext cx="2013735" cy="1366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262A16-25A4-4769-854B-03873994F144}"/>
              </a:ext>
            </a:extLst>
          </p:cNvPr>
          <p:cNvSpPr/>
          <p:nvPr userDrawn="1"/>
        </p:nvSpPr>
        <p:spPr>
          <a:xfrm>
            <a:off x="943778" y="5287438"/>
            <a:ext cx="2013735" cy="1366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926A86-D1C9-472D-831B-A03CD5FAC111}"/>
              </a:ext>
            </a:extLst>
          </p:cNvPr>
          <p:cNvSpPr/>
          <p:nvPr userDrawn="1"/>
        </p:nvSpPr>
        <p:spPr>
          <a:xfrm>
            <a:off x="812105" y="5174587"/>
            <a:ext cx="10657600" cy="1567172"/>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7">
            <a:extLst>
              <a:ext uri="{FF2B5EF4-FFF2-40B4-BE49-F238E27FC236}">
                <a16:creationId xmlns:a16="http://schemas.microsoft.com/office/drawing/2014/main" id="{D72E343C-E99B-4B39-826B-1AA8ECF12A08}"/>
              </a:ext>
            </a:extLst>
          </p:cNvPr>
          <p:cNvGraphicFramePr>
            <a:graphicFrameLocks noGrp="1"/>
          </p:cNvGraphicFramePr>
          <p:nvPr userDrawn="1">
            <p:extLst>
              <p:ext uri="{D42A27DB-BD31-4B8C-83A1-F6EECF244321}">
                <p14:modId xmlns:p14="http://schemas.microsoft.com/office/powerpoint/2010/main" val="723390566"/>
              </p:ext>
            </p:extLst>
          </p:nvPr>
        </p:nvGraphicFramePr>
        <p:xfrm>
          <a:off x="786961" y="4196830"/>
          <a:ext cx="10627960" cy="912498"/>
        </p:xfrm>
        <a:graphic>
          <a:graphicData uri="http://schemas.openxmlformats.org/drawingml/2006/table">
            <a:tbl>
              <a:tblPr firstRow="1" bandRow="1">
                <a:tableStyleId>{8799B23B-EC83-4686-B30A-512413B5E67A}</a:tableStyleId>
              </a:tblPr>
              <a:tblGrid>
                <a:gridCol w="10627960">
                  <a:extLst>
                    <a:ext uri="{9D8B030D-6E8A-4147-A177-3AD203B41FA5}">
                      <a16:colId xmlns:a16="http://schemas.microsoft.com/office/drawing/2014/main" val="817660137"/>
                    </a:ext>
                  </a:extLst>
                </a:gridCol>
              </a:tblGrid>
              <a:tr h="912498">
                <a:tc>
                  <a:txBody>
                    <a:bodyPr/>
                    <a:lstStyle/>
                    <a:p>
                      <a:pPr algn="ctr">
                        <a:lnSpc>
                          <a:spcPct val="150000"/>
                        </a:lnSpc>
                      </a:pPr>
                      <a:endParaRPr lang="en-US" sz="2000" dirty="0">
                        <a:solidFill>
                          <a:schemeClr val="bg1"/>
                        </a:solidFill>
                        <a:latin typeface="Arial" panose="020B0604020202020204" pitchFamily="34" charset="0"/>
                        <a:cs typeface="Arial" panose="020B0604020202020204" pitchFamily="34" charset="0"/>
                      </a:endParaRPr>
                    </a:p>
                  </a:txBody>
                  <a:tcPr>
                    <a:lnB w="25400" cmpd="sng">
                      <a:noFill/>
                    </a:lnB>
                    <a:solidFill>
                      <a:srgbClr val="860037"/>
                    </a:solidFill>
                  </a:tcPr>
                </a:tc>
                <a:extLst>
                  <a:ext uri="{0D108BD9-81ED-4DB2-BD59-A6C34878D82A}">
                    <a16:rowId xmlns:a16="http://schemas.microsoft.com/office/drawing/2014/main" val="3945508219"/>
                  </a:ext>
                </a:extLst>
              </a:tr>
            </a:tbl>
          </a:graphicData>
        </a:graphic>
      </p:graphicFrame>
      <p:sp>
        <p:nvSpPr>
          <p:cNvPr id="18" name="Right Triangle 17">
            <a:extLst>
              <a:ext uri="{FF2B5EF4-FFF2-40B4-BE49-F238E27FC236}">
                <a16:creationId xmlns:a16="http://schemas.microsoft.com/office/drawing/2014/main" id="{2739DE27-405B-4587-AC9B-7852BF90DF87}"/>
              </a:ext>
            </a:extLst>
          </p:cNvPr>
          <p:cNvSpPr/>
          <p:nvPr userDrawn="1"/>
        </p:nvSpPr>
        <p:spPr>
          <a:xfrm>
            <a:off x="772998" y="4204355"/>
            <a:ext cx="5462997" cy="920855"/>
          </a:xfrm>
          <a:prstGeom prst="rtTriangle">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20CFA331-A4B0-4488-941B-8D02131262E2}"/>
              </a:ext>
            </a:extLst>
          </p:cNvPr>
          <p:cNvSpPr/>
          <p:nvPr userDrawn="1"/>
        </p:nvSpPr>
        <p:spPr>
          <a:xfrm flipH="1">
            <a:off x="5953279" y="4194928"/>
            <a:ext cx="5519141" cy="932427"/>
          </a:xfrm>
          <a:prstGeom prst="rtTriangle">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20" name="Table 7">
            <a:extLst>
              <a:ext uri="{FF2B5EF4-FFF2-40B4-BE49-F238E27FC236}">
                <a16:creationId xmlns:a16="http://schemas.microsoft.com/office/drawing/2014/main" id="{C6FABEF8-9151-4C6F-A986-07EF37AB7929}"/>
              </a:ext>
            </a:extLst>
          </p:cNvPr>
          <p:cNvGraphicFramePr>
            <a:graphicFrameLocks noGrp="1"/>
          </p:cNvGraphicFramePr>
          <p:nvPr userDrawn="1">
            <p:extLst>
              <p:ext uri="{D42A27DB-BD31-4B8C-83A1-F6EECF244321}">
                <p14:modId xmlns:p14="http://schemas.microsoft.com/office/powerpoint/2010/main" val="1879237070"/>
              </p:ext>
            </p:extLst>
          </p:nvPr>
        </p:nvGraphicFramePr>
        <p:xfrm>
          <a:off x="770685" y="4196368"/>
          <a:ext cx="10627960" cy="912498"/>
        </p:xfrm>
        <a:graphic>
          <a:graphicData uri="http://schemas.openxmlformats.org/drawingml/2006/table">
            <a:tbl>
              <a:tblPr firstRow="1" bandRow="1">
                <a:tableStyleId>{8799B23B-EC83-4686-B30A-512413B5E67A}</a:tableStyleId>
              </a:tblPr>
              <a:tblGrid>
                <a:gridCol w="10627960">
                  <a:extLst>
                    <a:ext uri="{9D8B030D-6E8A-4147-A177-3AD203B41FA5}">
                      <a16:colId xmlns:a16="http://schemas.microsoft.com/office/drawing/2014/main" val="817660137"/>
                    </a:ext>
                  </a:extLst>
                </a:gridCol>
              </a:tblGrid>
              <a:tr h="912498">
                <a:tc>
                  <a:txBody>
                    <a:bodyPr/>
                    <a:lstStyle/>
                    <a:p>
                      <a:pPr algn="ctr">
                        <a:lnSpc>
                          <a:spcPct val="150000"/>
                        </a:lnSpc>
                      </a:pPr>
                      <a:endParaRPr lang="en-US" sz="2000" dirty="0">
                        <a:solidFill>
                          <a:schemeClr val="bg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945508219"/>
                  </a:ext>
                </a:extLst>
              </a:tr>
            </a:tbl>
          </a:graphicData>
        </a:graphic>
      </p:graphicFrame>
    </p:spTree>
    <p:extLst>
      <p:ext uri="{BB962C8B-B14F-4D97-AF65-F5344CB8AC3E}">
        <p14:creationId xmlns:p14="http://schemas.microsoft.com/office/powerpoint/2010/main" val="403054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charset="0"/>
                <a:ea typeface="Arial" charset="0"/>
                <a:cs typeface="Arial" charset="0"/>
              </a:defRPr>
            </a:lvl1pPr>
          </a:lstStyle>
          <a:p>
            <a:fld id="{86836E96-679F-415E-BFA2-94F3D0351F3A}" type="datetimeFigureOut">
              <a:rPr lang="en-US" smtClean="0"/>
              <a:pPr/>
              <a:t>3/11/2022</a:t>
            </a:fld>
            <a:endParaRPr lang="en-US"/>
          </a:p>
        </p:txBody>
      </p:sp>
      <p:sp>
        <p:nvSpPr>
          <p:cNvPr id="6" name="Footer Placeholder 5"/>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13" name="Rectangle 12"/>
          <p:cNvSpPr/>
          <p:nvPr/>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4"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9" name="Rectangle 8"/>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002477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charset="0"/>
                <a:ea typeface="Arial" charset="0"/>
                <a:cs typeface="Arial" charset="0"/>
              </a:defRPr>
            </a:lvl1pPr>
          </a:lstStyle>
          <a:p>
            <a:fld id="{86836E96-679F-415E-BFA2-94F3D0351F3A}" type="datetimeFigureOut">
              <a:rPr lang="en-US" smtClean="0"/>
              <a:pPr/>
              <a:t>3/11/2022</a:t>
            </a:fld>
            <a:endParaRPr lang="en-US"/>
          </a:p>
        </p:txBody>
      </p:sp>
      <p:sp>
        <p:nvSpPr>
          <p:cNvPr id="8" name="Footer Placeholder 7"/>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t>‹#›</a:t>
            </a:fld>
            <a:endParaRPr lang="en-US"/>
          </a:p>
        </p:txBody>
      </p:sp>
      <p:sp>
        <p:nvSpPr>
          <p:cNvPr id="15" name="Rectangle 14"/>
          <p:cNvSpPr/>
          <p:nvPr/>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6"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964614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4648" y="1772433"/>
            <a:ext cx="6172200" cy="4087368"/>
          </a:xfrm>
        </p:spPr>
        <p:txBody>
          <a:bodyPr/>
          <a:lstStyle>
            <a:lvl1pPr>
              <a:buClr>
                <a:schemeClr val="accent1"/>
              </a:buClr>
              <a:defRPr sz="3200">
                <a:latin typeface="Arial" charset="0"/>
                <a:ea typeface="Arial" charset="0"/>
                <a:cs typeface="Arial" charset="0"/>
              </a:defRPr>
            </a:lvl1pPr>
            <a:lvl2pPr>
              <a:buClr>
                <a:schemeClr val="accent1"/>
              </a:buClr>
              <a:defRPr sz="2800">
                <a:latin typeface="Arial" charset="0"/>
                <a:ea typeface="Arial" charset="0"/>
                <a:cs typeface="Arial" charset="0"/>
              </a:defRPr>
            </a:lvl2pPr>
            <a:lvl3pPr>
              <a:buClr>
                <a:schemeClr val="accent1"/>
              </a:buClr>
              <a:defRPr sz="2400">
                <a:latin typeface="Arial" charset="0"/>
                <a:ea typeface="Arial" charset="0"/>
                <a:cs typeface="Arial" charset="0"/>
              </a:defRPr>
            </a:lvl3pPr>
            <a:lvl4pPr>
              <a:buClr>
                <a:schemeClr val="accent1"/>
              </a:buClr>
              <a:defRPr sz="2000">
                <a:latin typeface="Arial" charset="0"/>
                <a:ea typeface="Arial" charset="0"/>
                <a:cs typeface="Arial" charset="0"/>
              </a:defRPr>
            </a:lvl4pPr>
            <a:lvl5pPr>
              <a:buClr>
                <a:schemeClr val="accent1"/>
              </a:buClr>
              <a:defRPr sz="2000">
                <a:latin typeface="Arial" charset="0"/>
                <a:ea typeface="Arial" charset="0"/>
                <a:cs typeface="Arial"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772433"/>
            <a:ext cx="3932237" cy="408736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charset="0"/>
                <a:ea typeface="Arial" charset="0"/>
                <a:cs typeface="Arial" charset="0"/>
              </a:defRPr>
            </a:lvl1pPr>
          </a:lstStyle>
          <a:p>
            <a:fld id="{86836E96-679F-415E-BFA2-94F3D0351F3A}" type="datetimeFigureOut">
              <a:rPr lang="en-US" smtClean="0"/>
              <a:pPr/>
              <a:t>3/11/2022</a:t>
            </a:fld>
            <a:endParaRPr lang="en-US"/>
          </a:p>
        </p:txBody>
      </p:sp>
      <p:sp>
        <p:nvSpPr>
          <p:cNvPr id="6" name="Footer Placeholder 5"/>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t>‹#›</a:t>
            </a:fld>
            <a:endParaRPr lang="en-US"/>
          </a:p>
        </p:txBody>
      </p:sp>
      <p:sp>
        <p:nvSpPr>
          <p:cNvPr id="12" name="Rectangle 11"/>
          <p:cNvSpPr/>
          <p:nvPr/>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3"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572124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charset="0"/>
                <a:ea typeface="Arial" charset="0"/>
                <a:cs typeface="Arial" charset="0"/>
              </a:defRPr>
            </a:lvl1pPr>
          </a:lstStyle>
          <a:p>
            <a:fld id="{86836E96-679F-415E-BFA2-94F3D0351F3A}" type="datetimeFigureOut">
              <a:rPr lang="en-US" smtClean="0"/>
              <a:pPr/>
              <a:t>3/11/2022</a:t>
            </a:fld>
            <a:endParaRPr lang="en-US"/>
          </a:p>
        </p:txBody>
      </p:sp>
      <p:sp>
        <p:nvSpPr>
          <p:cNvPr id="4" name="Footer Placeholder 3"/>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8" name="Rectangle 7"/>
          <p:cNvSpPr/>
          <p:nvPr/>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9"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7" name="Rectangle 6"/>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215120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36E96-679F-415E-BFA2-94F3D0351F3A}"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C9860-AA27-4167-A2A8-CAF6C654A2BD}" type="slidenum">
              <a:rPr lang="en-US" smtClean="0"/>
              <a:t>‹#›</a:t>
            </a:fld>
            <a:endParaRPr lang="en-US"/>
          </a:p>
        </p:txBody>
      </p:sp>
    </p:spTree>
    <p:extLst>
      <p:ext uri="{BB962C8B-B14F-4D97-AF65-F5344CB8AC3E}">
        <p14:creationId xmlns:p14="http://schemas.microsoft.com/office/powerpoint/2010/main" val="3087615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BB604EB2-DA84-4AA1-B338-59768E594C9D}" type="datetime1">
              <a:rPr lang="en-US"/>
              <a:pPr lvl="0"/>
              <a:t>3/11/2022</a:t>
            </a:fld>
            <a:endParaRPr lang="en-US"/>
          </a:p>
        </p:txBody>
      </p:sp>
      <p:sp>
        <p:nvSpPr>
          <p:cNvPr id="3" name="Footer Placeholder 4"/>
          <p:cNvSpPr txBox="1">
            <a:spLocks noGrp="1"/>
          </p:cNvSpPr>
          <p:nvPr>
            <p:ph type="ftr" sz="quarter" idx="9"/>
          </p:nvPr>
        </p:nvSpPr>
        <p:spPr/>
        <p:txBody>
          <a:bodyPr/>
          <a:lstStyle>
            <a:lvl1pPr>
              <a:defRPr/>
            </a:lvl1pPr>
          </a:lstStyle>
          <a:p>
            <a:pPr lvl="0"/>
            <a:endParaRPr lang="en-US"/>
          </a:p>
        </p:txBody>
      </p:sp>
      <p:sp>
        <p:nvSpPr>
          <p:cNvPr id="4" name="Slide Number Placeholder 5"/>
          <p:cNvSpPr txBox="1">
            <a:spLocks noGrp="1"/>
          </p:cNvSpPr>
          <p:nvPr>
            <p:ph type="sldNum" sz="quarter" idx="8"/>
          </p:nvPr>
        </p:nvSpPr>
        <p:spPr>
          <a:xfrm>
            <a:off x="10558302" y="5956136"/>
            <a:ext cx="1052510" cy="365129"/>
          </a:xfrm>
        </p:spPr>
        <p:txBody>
          <a:bodyPr/>
          <a:lstStyle>
            <a:lvl1pPr>
              <a:defRPr/>
            </a:lvl1pPr>
          </a:lstStyle>
          <a:p>
            <a:pPr lvl="0"/>
            <a:fld id="{A912CD19-6202-45F1-BF9C-76A655B718BE}" type="slidenum">
              <a:t>‹#›</a:t>
            </a:fld>
            <a:endParaRPr lang="en-US"/>
          </a:p>
        </p:txBody>
      </p:sp>
      <p:sp>
        <p:nvSpPr>
          <p:cNvPr id="5" name="Title 1"/>
          <p:cNvSpPr txBox="1">
            <a:spLocks noGrp="1"/>
          </p:cNvSpPr>
          <p:nvPr>
            <p:ph type="title"/>
          </p:nvPr>
        </p:nvSpPr>
        <p:spPr>
          <a:xfrm>
            <a:off x="562721" y="518263"/>
            <a:ext cx="11055525" cy="941082"/>
          </a:xfrm>
        </p:spPr>
        <p:txBody>
          <a:bodyPr/>
          <a:lstStyle>
            <a:lvl1pPr>
              <a:defRPr/>
            </a:lvl1pPr>
          </a:lstStyle>
          <a:p>
            <a:pPr lvl="0"/>
            <a:r>
              <a:rPr lang="en-US"/>
              <a:t>Click to edit title</a:t>
            </a:r>
          </a:p>
        </p:txBody>
      </p:sp>
    </p:spTree>
    <p:extLst>
      <p:ext uri="{BB962C8B-B14F-4D97-AF65-F5344CB8AC3E}">
        <p14:creationId xmlns:p14="http://schemas.microsoft.com/office/powerpoint/2010/main" val="3407086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fld id="{86836E96-679F-415E-BFA2-94F3D0351F3A}" type="datetimeFigureOut">
              <a:rPr lang="en-US" smtClean="0"/>
              <a:pPr/>
              <a:t>3/11/2022</a:t>
            </a:fld>
            <a:endParaRPr lang="en-US"/>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11" name="Rectangle 10"/>
          <p:cNvSpPr/>
          <p:nvPr/>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2"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8" name="Rectangle 7"/>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22729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charset="0"/>
                <a:ea typeface="Arial" charset="0"/>
                <a:cs typeface="Arial" charset="0"/>
              </a:defRPr>
            </a:lvl1pPr>
          </a:lstStyle>
          <a:p>
            <a:fld id="{86836E96-679F-415E-BFA2-94F3D0351F3A}" type="datetimeFigureOut">
              <a:rPr lang="en-US" smtClean="0"/>
              <a:pPr/>
              <a:t>3/11/2022</a:t>
            </a:fld>
            <a:endParaRPr lang="en-US"/>
          </a:p>
        </p:txBody>
      </p:sp>
      <p:sp>
        <p:nvSpPr>
          <p:cNvPr id="6" name="Footer Placeholder 5"/>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13" name="Rectangle 12"/>
          <p:cNvSpPr/>
          <p:nvPr/>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4"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9" name="Rectangle 8"/>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21307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charset="0"/>
                <a:ea typeface="Arial" charset="0"/>
                <a:cs typeface="Arial" charset="0"/>
              </a:defRPr>
            </a:lvl1pPr>
          </a:lstStyle>
          <a:p>
            <a:fld id="{86836E96-679F-415E-BFA2-94F3D0351F3A}" type="datetimeFigureOut">
              <a:rPr lang="en-US" smtClean="0"/>
              <a:pPr/>
              <a:t>3/11/2022</a:t>
            </a:fld>
            <a:endParaRPr lang="en-US"/>
          </a:p>
        </p:txBody>
      </p:sp>
      <p:sp>
        <p:nvSpPr>
          <p:cNvPr id="8" name="Footer Placeholder 7"/>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t>‹#›</a:t>
            </a:fld>
            <a:endParaRPr lang="en-US"/>
          </a:p>
        </p:txBody>
      </p:sp>
      <p:sp>
        <p:nvSpPr>
          <p:cNvPr id="15" name="Rectangle 14"/>
          <p:cNvSpPr/>
          <p:nvPr/>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6"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60879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4648" y="1772433"/>
            <a:ext cx="6172200" cy="4087368"/>
          </a:xfrm>
        </p:spPr>
        <p:txBody>
          <a:bodyPr/>
          <a:lstStyle>
            <a:lvl1pPr>
              <a:buClr>
                <a:schemeClr val="accent1"/>
              </a:buClr>
              <a:defRPr sz="3200">
                <a:latin typeface="Arial" charset="0"/>
                <a:ea typeface="Arial" charset="0"/>
                <a:cs typeface="Arial" charset="0"/>
              </a:defRPr>
            </a:lvl1pPr>
            <a:lvl2pPr>
              <a:buClr>
                <a:schemeClr val="accent1"/>
              </a:buClr>
              <a:defRPr sz="2800">
                <a:latin typeface="Arial" charset="0"/>
                <a:ea typeface="Arial" charset="0"/>
                <a:cs typeface="Arial" charset="0"/>
              </a:defRPr>
            </a:lvl2pPr>
            <a:lvl3pPr>
              <a:buClr>
                <a:schemeClr val="accent1"/>
              </a:buClr>
              <a:defRPr sz="2400">
                <a:latin typeface="Arial" charset="0"/>
                <a:ea typeface="Arial" charset="0"/>
                <a:cs typeface="Arial" charset="0"/>
              </a:defRPr>
            </a:lvl3pPr>
            <a:lvl4pPr>
              <a:buClr>
                <a:schemeClr val="accent1"/>
              </a:buClr>
              <a:defRPr sz="2000">
                <a:latin typeface="Arial" charset="0"/>
                <a:ea typeface="Arial" charset="0"/>
                <a:cs typeface="Arial" charset="0"/>
              </a:defRPr>
            </a:lvl4pPr>
            <a:lvl5pPr>
              <a:buClr>
                <a:schemeClr val="accent1"/>
              </a:buClr>
              <a:defRPr sz="2000">
                <a:latin typeface="Arial" charset="0"/>
                <a:ea typeface="Arial" charset="0"/>
                <a:cs typeface="Arial"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772433"/>
            <a:ext cx="3932237" cy="408736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charset="0"/>
                <a:ea typeface="Arial" charset="0"/>
                <a:cs typeface="Arial" charset="0"/>
              </a:defRPr>
            </a:lvl1pPr>
          </a:lstStyle>
          <a:p>
            <a:fld id="{86836E96-679F-415E-BFA2-94F3D0351F3A}" type="datetimeFigureOut">
              <a:rPr lang="en-US" smtClean="0"/>
              <a:pPr/>
              <a:t>3/11/2022</a:t>
            </a:fld>
            <a:endParaRPr lang="en-US"/>
          </a:p>
        </p:txBody>
      </p:sp>
      <p:sp>
        <p:nvSpPr>
          <p:cNvPr id="6" name="Footer Placeholder 5"/>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t>‹#›</a:t>
            </a:fld>
            <a:endParaRPr lang="en-US"/>
          </a:p>
        </p:txBody>
      </p:sp>
      <p:sp>
        <p:nvSpPr>
          <p:cNvPr id="12" name="Rectangle 11"/>
          <p:cNvSpPr/>
          <p:nvPr/>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3"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7564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charset="0"/>
                <a:ea typeface="Arial" charset="0"/>
                <a:cs typeface="Arial" charset="0"/>
              </a:defRPr>
            </a:lvl1pPr>
          </a:lstStyle>
          <a:p>
            <a:fld id="{86836E96-679F-415E-BFA2-94F3D0351F3A}" type="datetimeFigureOut">
              <a:rPr lang="en-US" smtClean="0"/>
              <a:pPr/>
              <a:t>3/11/2022</a:t>
            </a:fld>
            <a:endParaRPr lang="en-US"/>
          </a:p>
        </p:txBody>
      </p:sp>
      <p:sp>
        <p:nvSpPr>
          <p:cNvPr id="4" name="Footer Placeholder 3"/>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8" name="Rectangle 7"/>
          <p:cNvSpPr/>
          <p:nvPr/>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9"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7" name="Rectangle 6"/>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131340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36E96-679F-415E-BFA2-94F3D0351F3A}"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C9860-AA27-4167-A2A8-CAF6C654A2BD}" type="slidenum">
              <a:rPr lang="en-US" smtClean="0"/>
              <a:t>‹#›</a:t>
            </a:fld>
            <a:endParaRPr lang="en-US"/>
          </a:p>
        </p:txBody>
      </p:sp>
    </p:spTree>
    <p:extLst>
      <p:ext uri="{BB962C8B-B14F-4D97-AF65-F5344CB8AC3E}">
        <p14:creationId xmlns:p14="http://schemas.microsoft.com/office/powerpoint/2010/main" val="59357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BB604EB2-DA84-4AA1-B338-59768E594C9D}" type="datetime1">
              <a:rPr lang="en-US"/>
              <a:pPr lvl="0"/>
              <a:t>3/11/2022</a:t>
            </a:fld>
            <a:endParaRPr lang="en-US"/>
          </a:p>
        </p:txBody>
      </p:sp>
      <p:sp>
        <p:nvSpPr>
          <p:cNvPr id="3" name="Footer Placeholder 4"/>
          <p:cNvSpPr txBox="1">
            <a:spLocks noGrp="1"/>
          </p:cNvSpPr>
          <p:nvPr>
            <p:ph type="ftr" sz="quarter" idx="9"/>
          </p:nvPr>
        </p:nvSpPr>
        <p:spPr/>
        <p:txBody>
          <a:bodyPr/>
          <a:lstStyle>
            <a:lvl1pPr>
              <a:defRPr/>
            </a:lvl1pPr>
          </a:lstStyle>
          <a:p>
            <a:pPr lvl="0"/>
            <a:endParaRPr lang="en-US"/>
          </a:p>
        </p:txBody>
      </p:sp>
      <p:sp>
        <p:nvSpPr>
          <p:cNvPr id="4" name="Slide Number Placeholder 5"/>
          <p:cNvSpPr txBox="1">
            <a:spLocks noGrp="1"/>
          </p:cNvSpPr>
          <p:nvPr>
            <p:ph type="sldNum" sz="quarter" idx="8"/>
          </p:nvPr>
        </p:nvSpPr>
        <p:spPr>
          <a:xfrm>
            <a:off x="10558302" y="5956136"/>
            <a:ext cx="1052510" cy="365129"/>
          </a:xfrm>
        </p:spPr>
        <p:txBody>
          <a:bodyPr/>
          <a:lstStyle>
            <a:lvl1pPr>
              <a:defRPr/>
            </a:lvl1pPr>
          </a:lstStyle>
          <a:p>
            <a:pPr lvl="0"/>
            <a:fld id="{A912CD19-6202-45F1-BF9C-76A655B718BE}" type="slidenum">
              <a:t>‹#›</a:t>
            </a:fld>
            <a:endParaRPr lang="en-US"/>
          </a:p>
        </p:txBody>
      </p:sp>
      <p:sp>
        <p:nvSpPr>
          <p:cNvPr id="5" name="Title 1"/>
          <p:cNvSpPr txBox="1">
            <a:spLocks noGrp="1"/>
          </p:cNvSpPr>
          <p:nvPr>
            <p:ph type="title"/>
          </p:nvPr>
        </p:nvSpPr>
        <p:spPr>
          <a:xfrm>
            <a:off x="562721" y="518263"/>
            <a:ext cx="11055525" cy="941082"/>
          </a:xfrm>
        </p:spPr>
        <p:txBody>
          <a:bodyPr/>
          <a:lstStyle>
            <a:lvl1pPr>
              <a:defRPr/>
            </a:lvl1pPr>
          </a:lstStyle>
          <a:p>
            <a:pPr lvl="0"/>
            <a:r>
              <a:rPr lang="en-US"/>
              <a:t>Click to edit title</a:t>
            </a:r>
          </a:p>
        </p:txBody>
      </p:sp>
    </p:spTree>
    <p:extLst>
      <p:ext uri="{BB962C8B-B14F-4D97-AF65-F5344CB8AC3E}">
        <p14:creationId xmlns:p14="http://schemas.microsoft.com/office/powerpoint/2010/main" val="14645012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3507288"/>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 name="Title 1"/>
          <p:cNvSpPr>
            <a:spLocks noGrp="1"/>
          </p:cNvSpPr>
          <p:nvPr>
            <p:ph type="ctrTitle" hasCustomPrompt="1"/>
          </p:nvPr>
        </p:nvSpPr>
        <p:spPr>
          <a:xfrm>
            <a:off x="1530096" y="1122363"/>
            <a:ext cx="9144000" cy="2387600"/>
          </a:xfrm>
        </p:spPr>
        <p:txBody>
          <a:bodyPr anchor="b"/>
          <a:lstStyle>
            <a:lvl1pPr algn="ctr">
              <a:defRPr sz="6000">
                <a:solidFill>
                  <a:schemeClr val="bg1"/>
                </a:solidFill>
                <a:latin typeface="Arial" charset="0"/>
                <a:ea typeface="Arial" charset="0"/>
                <a:cs typeface="Arial" charset="0"/>
              </a:defRPr>
            </a:lvl1pPr>
          </a:lstStyle>
          <a:p>
            <a:r>
              <a:rPr lang="en-US" dirty="0"/>
              <a:t>Title</a:t>
            </a:r>
          </a:p>
        </p:txBody>
      </p:sp>
      <p:sp>
        <p:nvSpPr>
          <p:cNvPr id="3" name="Subtitle 2"/>
          <p:cNvSpPr>
            <a:spLocks noGrp="1"/>
          </p:cNvSpPr>
          <p:nvPr>
            <p:ph type="subTitle" idx="1" hasCustomPrompt="1"/>
          </p:nvPr>
        </p:nvSpPr>
        <p:spPr>
          <a:xfrm>
            <a:off x="1530096" y="3602038"/>
            <a:ext cx="9144000" cy="450132"/>
          </a:xfrm>
        </p:spPr>
        <p:txBody>
          <a:bodyPr/>
          <a:lstStyle>
            <a:lvl1pPr marL="0" indent="0" algn="ctr">
              <a:buNone/>
              <a:defRPr lang="en-US" b="0" i="0" smtClean="0">
                <a:effectLst/>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fld id="{8914EAA2-EE80-4DDE-AD8C-440A908CFD40}"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charset="0"/>
                <a:ea typeface="Arial" charset="0"/>
                <a:cs typeface="Arial" charset="0"/>
              </a:defRPr>
            </a:lvl1pPr>
          </a:lstStyle>
          <a:p>
            <a:fld id="{F5AE8DC8-8B7A-42A3-A646-501EC6FFAD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222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36E96-679F-415E-BFA2-94F3D0351F3A}" type="datetimeFigureOut">
              <a:rPr lang="en-US" smtClean="0"/>
              <a:t>3/11/2022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C9860-AA27-4167-A2A8-CAF6C654A2BD}" type="slidenum">
              <a:rPr lang="en-US" smtClean="0"/>
              <a:t>‹#›</a:t>
            </a:fld>
            <a:endParaRPr lang="en-US"/>
          </a:p>
        </p:txBody>
      </p:sp>
      <p:pic>
        <p:nvPicPr>
          <p:cNvPr id="7" name="Picture 6"/>
          <p:cNvPicPr>
            <a:picLocks noChangeAspect="1"/>
          </p:cNvPicPr>
          <p:nvPr userDrawn="1"/>
        </p:nvPicPr>
        <p:blipFill rotWithShape="1">
          <a:blip r:embed="rId10">
            <a:extLst>
              <a:ext uri="{28A0092B-C50C-407E-A947-70E740481C1C}">
                <a14:useLocalDpi xmlns:a14="http://schemas.microsoft.com/office/drawing/2010/main" val="0"/>
              </a:ext>
            </a:extLst>
          </a:blip>
          <a:srcRect l="14790" t="34910" r="13292" b="35231"/>
          <a:stretch/>
        </p:blipFill>
        <p:spPr>
          <a:xfrm>
            <a:off x="214313" y="5778310"/>
            <a:ext cx="2271712" cy="943165"/>
          </a:xfrm>
          <a:prstGeom prst="rect">
            <a:avLst/>
          </a:prstGeom>
        </p:spPr>
      </p:pic>
    </p:spTree>
    <p:extLst>
      <p:ext uri="{BB962C8B-B14F-4D97-AF65-F5344CB8AC3E}">
        <p14:creationId xmlns:p14="http://schemas.microsoft.com/office/powerpoint/2010/main" val="334091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222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36E96-679F-415E-BFA2-94F3D0351F3A}" type="datetimeFigureOut">
              <a:rPr lang="en-US" smtClean="0"/>
              <a:t>3/11/2022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C9860-AA27-4167-A2A8-CAF6C654A2BD}" type="slidenum">
              <a:rPr lang="en-US" smtClean="0"/>
              <a:t>‹#›</a:t>
            </a:fld>
            <a:endParaRPr lang="en-US"/>
          </a:p>
        </p:txBody>
      </p:sp>
    </p:spTree>
    <p:extLst>
      <p:ext uri="{BB962C8B-B14F-4D97-AF65-F5344CB8AC3E}">
        <p14:creationId xmlns:p14="http://schemas.microsoft.com/office/powerpoint/2010/main" val="9571865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8" r:id="rId3"/>
    <p:sldLayoutId id="2147483672" r:id="rId4"/>
    <p:sldLayoutId id="2147483673" r:id="rId5"/>
    <p:sldLayoutId id="2147483674" r:id="rId6"/>
    <p:sldLayoutId id="2147483675" r:id="rId7"/>
    <p:sldLayoutId id="2147483676" r:id="rId8"/>
    <p:sldLayoutId id="2147483677" r:id="rId9"/>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reproductivehealth/maternal-mortality/pregnancy-mortality-surveillance-system.ht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hyperlink" Target="https://smokingcessationleadership.ucsf.edu/factsheets/smoking-and-behavioral-health-2019-nsduh-trend-data-updat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illionhearts.hhs.gov/news-media/news.html" TargetMode="External"/><Relationship Id="rId7" Type="http://schemas.openxmlformats.org/officeDocument/2006/relationships/hyperlink" Target="https://millionhearts.hhs.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linkedin.com/showcase/million-hearts/" TargetMode="External"/><Relationship Id="rId5" Type="http://schemas.openxmlformats.org/officeDocument/2006/relationships/hyperlink" Target="https://twitter.com/millionheartsus" TargetMode="External"/><Relationship Id="rId4" Type="http://schemas.openxmlformats.org/officeDocument/2006/relationships/hyperlink" Target="https://www.facebook.com/millionhea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millionhearts.hhs.gov/data-reports/hypertension-prevalenc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14E0B9F7-012C-4C69-BB98-A978CD7338F3}"/>
              </a:ext>
            </a:extLst>
          </p:cNvPr>
          <p:cNvSpPr txBox="1">
            <a:spLocks noGrp="1"/>
          </p:cNvSpPr>
          <p:nvPr>
            <p:ph type="title" idx="4294967295"/>
          </p:nvPr>
        </p:nvSpPr>
        <p:spPr>
          <a:xfrm>
            <a:off x="1714499" y="505692"/>
            <a:ext cx="8763000" cy="2556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bg1"/>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Arial" charset="0"/>
                <a:cs typeface="Arial" panose="020B0604020202020204" pitchFamily="34" charset="0"/>
              </a:rPr>
              <a:t>Preventing 1 Million Heart Attacks and Strokes by 2027 </a:t>
            </a:r>
            <a:endParaRPr kumimoji="0" lang="en-US" sz="4800" b="0" i="1" u="none" strike="noStrike" kern="1200" cap="none" spc="0" normalizeH="0" baseline="0" noProof="0" dirty="0">
              <a:ln>
                <a:noFill/>
              </a:ln>
              <a:solidFill>
                <a:schemeClr val="bg1"/>
              </a:solidFill>
              <a:effectLst/>
              <a:uLnTx/>
              <a:uFillTx/>
              <a:latin typeface="Arial" panose="020B0604020202020204" pitchFamily="34" charset="0"/>
              <a:ea typeface="Arial" charset="0"/>
              <a:cs typeface="Arial" panose="020B0604020202020204" pitchFamily="34" charset="0"/>
            </a:endParaRPr>
          </a:p>
        </p:txBody>
      </p:sp>
      <p:sp>
        <p:nvSpPr>
          <p:cNvPr id="11" name="Subtitle 5">
            <a:extLst>
              <a:ext uri="{FF2B5EF4-FFF2-40B4-BE49-F238E27FC236}">
                <a16:creationId xmlns:a16="http://schemas.microsoft.com/office/drawing/2014/main" id="{981E3EC2-67A7-43E1-AE59-B7CCD91F1C96}"/>
              </a:ext>
            </a:extLst>
          </p:cNvPr>
          <p:cNvSpPr txBox="1">
            <a:spLocks/>
          </p:cNvSpPr>
          <p:nvPr/>
        </p:nvSpPr>
        <p:spPr>
          <a:xfrm>
            <a:off x="2084800" y="3956396"/>
            <a:ext cx="8138159" cy="241464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800" b="0" i="0" kern="1200" smtClean="0">
                <a:solidFill>
                  <a:schemeClr val="tx1"/>
                </a:solidFill>
                <a:effectLst/>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Presenter’s Name</a:t>
            </a:r>
          </a:p>
          <a:p>
            <a:r>
              <a:rPr lang="en-US" dirty="0"/>
              <a:t>Title</a:t>
            </a:r>
          </a:p>
          <a:p>
            <a:r>
              <a:rPr lang="en-US" dirty="0">
                <a:solidFill>
                  <a:srgbClr val="000000"/>
                </a:solidFill>
              </a:rPr>
              <a:t>Organization’s Name</a:t>
            </a:r>
          </a:p>
          <a:p>
            <a:endParaRPr lang="en-US" dirty="0">
              <a:solidFill>
                <a:srgbClr val="000000"/>
              </a:solidFill>
            </a:endParaRPr>
          </a:p>
          <a:p>
            <a:r>
              <a:rPr lang="en-US" sz="2000" dirty="0">
                <a:solidFill>
                  <a:srgbClr val="000000"/>
                </a:solidFill>
              </a:rPr>
              <a:t>Date</a:t>
            </a:r>
          </a:p>
        </p:txBody>
      </p:sp>
      <p:pic>
        <p:nvPicPr>
          <p:cNvPr id="12" name="Picture 11" descr="Million Hearts logo.">
            <a:extLst>
              <a:ext uri="{FF2B5EF4-FFF2-40B4-BE49-F238E27FC236}">
                <a16:creationId xmlns:a16="http://schemas.microsoft.com/office/drawing/2014/main" id="{55B3E20E-DCA9-4A81-9F5B-917A61F478B9}"/>
              </a:ext>
            </a:extLst>
          </p:cNvPr>
          <p:cNvPicPr>
            <a:picLocks noChangeAspect="1"/>
          </p:cNvPicPr>
          <p:nvPr/>
        </p:nvPicPr>
        <p:blipFill rotWithShape="1">
          <a:blip r:embed="rId3">
            <a:extLst>
              <a:ext uri="{28A0092B-C50C-407E-A947-70E740481C1C}">
                <a14:useLocalDpi xmlns:a14="http://schemas.microsoft.com/office/drawing/2010/main" val="0"/>
              </a:ext>
            </a:extLst>
          </a:blip>
          <a:srcRect l="14790" t="34910" r="13292" b="35231"/>
          <a:stretch/>
        </p:blipFill>
        <p:spPr>
          <a:xfrm>
            <a:off x="214313" y="5778310"/>
            <a:ext cx="2271712" cy="943165"/>
          </a:xfrm>
          <a:prstGeom prst="rect">
            <a:avLst/>
          </a:prstGeom>
        </p:spPr>
      </p:pic>
      <p:sp>
        <p:nvSpPr>
          <p:cNvPr id="2" name="TextBox 1">
            <a:extLst>
              <a:ext uri="{FF2B5EF4-FFF2-40B4-BE49-F238E27FC236}">
                <a16:creationId xmlns:a16="http://schemas.microsoft.com/office/drawing/2014/main" id="{5C861049-4821-4379-9D91-F8528B149B47}"/>
              </a:ext>
            </a:extLst>
          </p:cNvPr>
          <p:cNvSpPr txBox="1"/>
          <p:nvPr/>
        </p:nvSpPr>
        <p:spPr>
          <a:xfrm>
            <a:off x="5144436" y="6343405"/>
            <a:ext cx="6680200" cy="369332"/>
          </a:xfrm>
          <a:prstGeom prst="rect">
            <a:avLst/>
          </a:prstGeom>
          <a:noFill/>
        </p:spPr>
        <p:txBody>
          <a:bodyPr wrap="square" rtlCol="0">
            <a:spAutoFit/>
          </a:bodyPr>
          <a:lstStyle/>
          <a:p>
            <a:pPr algn="r"/>
            <a:r>
              <a:rPr lang="en-US" dirty="0"/>
              <a:t>This presentation contains speaker’s notes.</a:t>
            </a:r>
          </a:p>
        </p:txBody>
      </p:sp>
    </p:spTree>
    <p:extLst>
      <p:ext uri="{BB962C8B-B14F-4D97-AF65-F5344CB8AC3E}">
        <p14:creationId xmlns:p14="http://schemas.microsoft.com/office/powerpoint/2010/main" val="190340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FDEC-C3FC-4C98-A720-4C5D6FA4B0FA}"/>
              </a:ext>
            </a:extLst>
          </p:cNvPr>
          <p:cNvSpPr>
            <a:spLocks noGrp="1"/>
          </p:cNvSpPr>
          <p:nvPr>
            <p:ph type="ctrTitle"/>
          </p:nvPr>
        </p:nvSpPr>
        <p:spPr>
          <a:xfrm>
            <a:off x="1540982" y="969963"/>
            <a:ext cx="9144000" cy="2387600"/>
          </a:xfrm>
        </p:spPr>
        <p:txBody>
          <a:bodyPr/>
          <a:lstStyle/>
          <a:p>
            <a:r>
              <a:rPr lang="en-US" b="1" dirty="0"/>
              <a:t>Focusing on Health Equity</a:t>
            </a:r>
          </a:p>
        </p:txBody>
      </p:sp>
      <p:sp>
        <p:nvSpPr>
          <p:cNvPr id="3" name="Subtitle 2">
            <a:extLst>
              <a:ext uri="{FF2B5EF4-FFF2-40B4-BE49-F238E27FC236}">
                <a16:creationId xmlns:a16="http://schemas.microsoft.com/office/drawing/2014/main" id="{0EBAC696-C02D-4F19-BE1F-A4C7072A58D0}"/>
              </a:ext>
            </a:extLst>
          </p:cNvPr>
          <p:cNvSpPr>
            <a:spLocks noGrp="1"/>
          </p:cNvSpPr>
          <p:nvPr>
            <p:ph type="subTitle" idx="1"/>
          </p:nvPr>
        </p:nvSpPr>
        <p:spPr>
          <a:xfrm>
            <a:off x="1530096" y="3602037"/>
            <a:ext cx="9144000" cy="1329191"/>
          </a:xfrm>
          <a:solidFill>
            <a:schemeClr val="bg1"/>
          </a:solidFill>
        </p:spPr>
        <p:txBody>
          <a:bodyPr/>
          <a:lstStyle/>
          <a:p>
            <a:endParaRPr lang="en-US" dirty="0"/>
          </a:p>
        </p:txBody>
      </p:sp>
    </p:spTree>
    <p:extLst>
      <p:ext uri="{BB962C8B-B14F-4D97-AF65-F5344CB8AC3E}">
        <p14:creationId xmlns:p14="http://schemas.microsoft.com/office/powerpoint/2010/main" val="130621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F4834-BBBF-4771-BA1E-233C01FFD41C}"/>
              </a:ext>
            </a:extLst>
          </p:cNvPr>
          <p:cNvSpPr>
            <a:spLocks noGrp="1"/>
          </p:cNvSpPr>
          <p:nvPr>
            <p:ph type="title"/>
          </p:nvPr>
        </p:nvSpPr>
        <p:spPr/>
        <p:txBody>
          <a:bodyPr>
            <a:normAutofit fontScale="90000"/>
          </a:bodyPr>
          <a:lstStyle/>
          <a:p>
            <a:pPr>
              <a:lnSpc>
                <a:spcPct val="100000"/>
              </a:lnSpc>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Pregnant and Postpartum </a:t>
            </a:r>
            <a:r>
              <a:rPr lang="en-US" sz="4400" b="1">
                <a:solidFill>
                  <a:srgbClr val="FFFFFF"/>
                </a:solidFill>
                <a:latin typeface="Arial" panose="020B0604020202020204" pitchFamily="34" charset="0"/>
                <a:ea typeface="+mn-ea"/>
                <a:cs typeface="Arial" panose="020B0604020202020204" pitchFamily="34" charset="0"/>
              </a:rPr>
              <a:t>Women </a:t>
            </a:r>
            <a:br>
              <a:rPr lang="en-US" sz="4400" b="1">
                <a:solidFill>
                  <a:srgbClr val="FFFFFF"/>
                </a:solidFill>
                <a:latin typeface="Arial" panose="020B0604020202020204" pitchFamily="34" charset="0"/>
                <a:ea typeface="+mn-ea"/>
                <a:cs typeface="Arial" panose="020B0604020202020204" pitchFamily="34" charset="0"/>
              </a:rPr>
            </a:br>
            <a:r>
              <a:rPr lang="en-US" sz="4400" b="1">
                <a:solidFill>
                  <a:srgbClr val="FFFFFF"/>
                </a:solidFill>
                <a:latin typeface="Arial" panose="020B0604020202020204" pitchFamily="34" charset="0"/>
                <a:ea typeface="+mn-ea"/>
                <a:cs typeface="Arial" panose="020B0604020202020204" pitchFamily="34" charset="0"/>
              </a:rPr>
              <a:t>with Hypertension</a:t>
            </a:r>
            <a:endParaRPr lang="en-US" b="1" dirty="0"/>
          </a:p>
        </p:txBody>
      </p:sp>
      <p:sp>
        <p:nvSpPr>
          <p:cNvPr id="3" name="Content Placeholder 2">
            <a:extLst>
              <a:ext uri="{FF2B5EF4-FFF2-40B4-BE49-F238E27FC236}">
                <a16:creationId xmlns:a16="http://schemas.microsoft.com/office/drawing/2014/main" id="{EBA40CCC-A578-4026-9652-C64BDCED7F1C}"/>
              </a:ext>
            </a:extLst>
          </p:cNvPr>
          <p:cNvSpPr>
            <a:spLocks noGrp="1"/>
          </p:cNvSpPr>
          <p:nvPr>
            <p:ph sz="half" idx="4294967295"/>
          </p:nvPr>
        </p:nvSpPr>
        <p:spPr>
          <a:xfrm>
            <a:off x="1066305" y="1700044"/>
            <a:ext cx="10515600" cy="3838575"/>
          </a:xfrm>
        </p:spPr>
        <p:txBody>
          <a:bodyPr>
            <a:normAutofit fontScale="92500"/>
          </a:bodyPr>
          <a:lstStyle/>
          <a:p>
            <a:pPr>
              <a:lnSpc>
                <a:spcPct val="120000"/>
              </a:lnSpc>
              <a:spcBef>
                <a:spcPts val="0"/>
              </a:spcBef>
              <a:buClr>
                <a:srgbClr val="860037"/>
              </a:buClr>
            </a:pPr>
            <a:r>
              <a:rPr lang="en-US" dirty="0">
                <a:latin typeface="Arial" panose="020B0604020202020204" pitchFamily="34" charset="0"/>
                <a:cs typeface="Arial" panose="020B0604020202020204" pitchFamily="34" charset="0"/>
              </a:rPr>
              <a:t>Cardiovascular conditions are a leading cause of pregnancy-related deaths</a:t>
            </a:r>
            <a:r>
              <a:rPr lang="en-US" baseline="30000"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and are responsible for 1 in 3 pregnancy-related deaths</a:t>
            </a:r>
            <a:r>
              <a:rPr lang="en-US" baseline="30000" dirty="0">
                <a:latin typeface="Arial" panose="020B0604020202020204" pitchFamily="34" charset="0"/>
                <a:cs typeface="Arial" panose="020B0604020202020204" pitchFamily="34" charset="0"/>
              </a:rPr>
              <a:t>2</a:t>
            </a:r>
          </a:p>
          <a:p>
            <a:pPr>
              <a:lnSpc>
                <a:spcPct val="120000"/>
              </a:lnSpc>
              <a:spcBef>
                <a:spcPts val="0"/>
              </a:spcBef>
              <a:buClr>
                <a:srgbClr val="860037"/>
              </a:buClr>
            </a:pPr>
            <a:r>
              <a:rPr lang="en-US" dirty="0">
                <a:latin typeface="Arial" panose="020B0604020202020204" pitchFamily="34" charset="0"/>
                <a:cs typeface="Arial" panose="020B0604020202020204" pitchFamily="34" charset="0"/>
              </a:rPr>
              <a:t>Pregnancy-related deaths per 100,000 live births are significantly higher among</a:t>
            </a:r>
          </a:p>
          <a:p>
            <a:pPr lvl="1">
              <a:lnSpc>
                <a:spcPct val="120000"/>
              </a:lnSpc>
              <a:spcBef>
                <a:spcPts val="0"/>
              </a:spcBef>
              <a:buClr>
                <a:srgbClr val="860037"/>
              </a:buClr>
              <a:buFont typeface="Arial" panose="020B0604020202020204" pitchFamily="34" charset="0"/>
              <a:buChar char="‒"/>
            </a:pPr>
            <a:r>
              <a:rPr lang="en-US" dirty="0">
                <a:latin typeface="Arial" panose="020B0604020202020204" pitchFamily="34" charset="0"/>
                <a:cs typeface="Arial" panose="020B0604020202020204" pitchFamily="34" charset="0"/>
              </a:rPr>
              <a:t>Women living in rural areas</a:t>
            </a:r>
          </a:p>
          <a:p>
            <a:pPr lvl="1">
              <a:lnSpc>
                <a:spcPct val="120000"/>
              </a:lnSpc>
              <a:spcBef>
                <a:spcPts val="0"/>
              </a:spcBef>
              <a:buClr>
                <a:srgbClr val="860037"/>
              </a:buClr>
              <a:buFont typeface="Arial" panose="020B0604020202020204" pitchFamily="34" charset="0"/>
              <a:buChar char="‒"/>
            </a:pPr>
            <a:r>
              <a:rPr lang="en-US" dirty="0">
                <a:latin typeface="Arial" panose="020B0604020202020204" pitchFamily="34" charset="0"/>
                <a:cs typeface="Arial" panose="020B0604020202020204" pitchFamily="34" charset="0"/>
              </a:rPr>
              <a:t>Black and African American women, American Indian/Alaskan Native women</a:t>
            </a:r>
            <a:r>
              <a:rPr lang="en-US" baseline="30000" dirty="0">
                <a:latin typeface="Arial" panose="020B0604020202020204" pitchFamily="34" charset="0"/>
                <a:cs typeface="Arial" panose="020B0604020202020204" pitchFamily="34" charset="0"/>
              </a:rPr>
              <a:t>3</a:t>
            </a:r>
          </a:p>
          <a:p>
            <a:pPr>
              <a:lnSpc>
                <a:spcPct val="120000"/>
              </a:lnSpc>
              <a:spcBef>
                <a:spcPts val="0"/>
              </a:spcBef>
              <a:buClr>
                <a:srgbClr val="860037"/>
              </a:buClr>
            </a:pPr>
            <a:r>
              <a:rPr lang="en-US" dirty="0">
                <a:latin typeface="Arial" panose="020B0604020202020204" pitchFamily="34" charset="0"/>
                <a:cs typeface="Arial" panose="020B0604020202020204" pitchFamily="34" charset="0"/>
              </a:rPr>
              <a:t>Black women have higher rates of hypertensive disorders of pregnancy</a:t>
            </a:r>
            <a:r>
              <a:rPr lang="en-US" baseline="30000" dirty="0">
                <a:latin typeface="Arial" panose="020B0604020202020204" pitchFamily="34" charset="0"/>
                <a:cs typeface="Arial" panose="020B0604020202020204" pitchFamily="34" charset="0"/>
              </a:rPr>
              <a:t>4</a:t>
            </a:r>
          </a:p>
        </p:txBody>
      </p:sp>
      <p:sp>
        <p:nvSpPr>
          <p:cNvPr id="4" name="TextBox 3">
            <a:extLst>
              <a:ext uri="{FF2B5EF4-FFF2-40B4-BE49-F238E27FC236}">
                <a16:creationId xmlns:a16="http://schemas.microsoft.com/office/drawing/2014/main" id="{5C936ADD-8FAF-4832-AE71-29FAFB966BDB}"/>
              </a:ext>
            </a:extLst>
          </p:cNvPr>
          <p:cNvSpPr txBox="1"/>
          <p:nvPr/>
        </p:nvSpPr>
        <p:spPr>
          <a:xfrm>
            <a:off x="4779759" y="5845536"/>
            <a:ext cx="7420708" cy="1054135"/>
          </a:xfrm>
          <a:prstGeom prst="rect">
            <a:avLst/>
          </a:prstGeom>
          <a:noFill/>
        </p:spPr>
        <p:txBody>
          <a:bodyPr wrap="square" rtlCol="0">
            <a:spAutoFit/>
          </a:bodyPr>
          <a:lstStyle/>
          <a:p>
            <a:pPr>
              <a:spcAft>
                <a:spcPts val="300"/>
              </a:spcAft>
            </a:pP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Centers for Disease Control and Prevention (CDC). Pregnancy Mortality Surveillance System. Accessed January 20, 2022. </a:t>
            </a:r>
            <a:r>
              <a:rPr lang="en-US" sz="1100" dirty="0">
                <a:latin typeface="Arial" panose="020B0604020202020204" pitchFamily="34" charset="0"/>
                <a:cs typeface="Arial" panose="020B0604020202020204" pitchFamily="34" charset="0"/>
                <a:hlinkClick r:id="rId3"/>
              </a:rPr>
              <a:t>https://www.cdc.gov/reproductivehealth/maternal-mortality/pregnancy-mortality-surveillance-system.htm</a:t>
            </a:r>
            <a:endParaRPr lang="en-US" sz="1100" dirty="0">
              <a:latin typeface="Arial" panose="020B0604020202020204" pitchFamily="34" charset="0"/>
              <a:cs typeface="Arial" panose="020B0604020202020204" pitchFamily="34" charset="0"/>
            </a:endParaRPr>
          </a:p>
          <a:p>
            <a:pPr>
              <a:spcAft>
                <a:spcPts val="300"/>
              </a:spcAft>
            </a:pP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Petersen EE, et al. MMWR </a:t>
            </a:r>
            <a:r>
              <a:rPr lang="en-US" sz="1100" dirty="0" err="1">
                <a:latin typeface="Arial" panose="020B0604020202020204" pitchFamily="34" charset="0"/>
                <a:cs typeface="Arial" panose="020B0604020202020204" pitchFamily="34" charset="0"/>
              </a:rPr>
              <a:t>Morb</a:t>
            </a:r>
            <a:r>
              <a:rPr lang="en-US" sz="1100" dirty="0">
                <a:latin typeface="Arial" panose="020B0604020202020204" pitchFamily="34" charset="0"/>
                <a:cs typeface="Arial" panose="020B0604020202020204" pitchFamily="34" charset="0"/>
              </a:rPr>
              <a:t> Mortal </a:t>
            </a:r>
            <a:r>
              <a:rPr lang="en-US" sz="1100" dirty="0" err="1">
                <a:latin typeface="Arial" panose="020B0604020202020204" pitchFamily="34" charset="0"/>
                <a:cs typeface="Arial" panose="020B0604020202020204" pitchFamily="34" charset="0"/>
              </a:rPr>
              <a:t>Wkly</a:t>
            </a:r>
            <a:r>
              <a:rPr lang="en-US" sz="1100" dirty="0">
                <a:latin typeface="Arial" panose="020B0604020202020204" pitchFamily="34" charset="0"/>
                <a:cs typeface="Arial" panose="020B0604020202020204" pitchFamily="34" charset="0"/>
              </a:rPr>
              <a:t> Rep 2019;68:423–429. </a:t>
            </a:r>
          </a:p>
          <a:p>
            <a:pPr>
              <a:spcAft>
                <a:spcPts val="300"/>
              </a:spcAft>
            </a:pPr>
            <a:r>
              <a:rPr lang="en-US" sz="1100" baseline="30000" dirty="0">
                <a:latin typeface="Arial" panose="020B0604020202020204" pitchFamily="34" charset="0"/>
                <a:cs typeface="Arial" panose="020B0604020202020204" pitchFamily="34" charset="0"/>
              </a:rPr>
              <a:t>3</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Merkt</a:t>
            </a:r>
            <a:r>
              <a:rPr lang="en-US" sz="1100" dirty="0">
                <a:latin typeface="Arial" panose="020B0604020202020204" pitchFamily="34" charset="0"/>
                <a:cs typeface="Arial" panose="020B0604020202020204" pitchFamily="34" charset="0"/>
              </a:rPr>
              <a:t> PT, et al. Am J </a:t>
            </a:r>
            <a:r>
              <a:rPr lang="en-US" sz="1100" dirty="0" err="1">
                <a:latin typeface="Arial" panose="020B0604020202020204" pitchFamily="34" charset="0"/>
                <a:cs typeface="Arial" panose="020B0604020202020204" pitchFamily="34" charset="0"/>
              </a:rPr>
              <a:t>Obstet</a:t>
            </a:r>
            <a:r>
              <a:rPr lang="en-US" sz="1100" dirty="0">
                <a:latin typeface="Arial" panose="020B0604020202020204" pitchFamily="34" charset="0"/>
                <a:cs typeface="Arial" panose="020B0604020202020204" pitchFamily="34" charset="0"/>
              </a:rPr>
              <a:t> Gynecol. 2021;225(2):183.e1-183.e16.</a:t>
            </a:r>
          </a:p>
          <a:p>
            <a:pPr>
              <a:spcAft>
                <a:spcPts val="300"/>
              </a:spcAft>
            </a:pPr>
            <a:r>
              <a:rPr lang="en-US" sz="1100" baseline="30000" dirty="0">
                <a:latin typeface="Arial" panose="020B0604020202020204" pitchFamily="34" charset="0"/>
                <a:cs typeface="Arial" panose="020B0604020202020204" pitchFamily="34" charset="0"/>
              </a:rPr>
              <a:t>4</a:t>
            </a:r>
            <a:r>
              <a:rPr lang="en-US" sz="1100" dirty="0">
                <a:latin typeface="Arial" panose="020B0604020202020204" pitchFamily="34" charset="0"/>
                <a:cs typeface="Arial" panose="020B0604020202020204" pitchFamily="34" charset="0"/>
              </a:rPr>
              <a:t> Bornstein E, et al. </a:t>
            </a:r>
            <a:r>
              <a:rPr lang="en-US" sz="1100" dirty="0" err="1">
                <a:latin typeface="Arial" panose="020B0604020202020204" pitchFamily="34" charset="0"/>
                <a:cs typeface="Arial" panose="020B0604020202020204" pitchFamily="34" charset="0"/>
              </a:rPr>
              <a:t>EClinicalMedicine</a:t>
            </a:r>
            <a:r>
              <a:rPr lang="en-US" sz="1100" dirty="0">
                <a:latin typeface="Arial" panose="020B0604020202020204" pitchFamily="34" charset="0"/>
                <a:cs typeface="Arial" panose="020B0604020202020204" pitchFamily="34" charset="0"/>
              </a:rPr>
              <a:t>. 2020;29-30:100657.</a:t>
            </a:r>
            <a:r>
              <a:rPr lang="en-US" sz="1100" baseline="30000" dirty="0">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55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1304E7-3E70-4122-84DE-337B8263F74D}"/>
              </a:ext>
            </a:extLst>
          </p:cNvPr>
          <p:cNvSpPr>
            <a:spLocks noGrp="1"/>
          </p:cNvSpPr>
          <p:nvPr>
            <p:ph type="title"/>
          </p:nvPr>
        </p:nvSpPr>
        <p:spPr/>
        <p:txBody>
          <a:bodyPr>
            <a:noAutofit/>
          </a:bodyPr>
          <a:lstStyle/>
          <a:p>
            <a:r>
              <a:rPr kumimoji="0" lang="en-US" sz="3200" b="1" i="0" u="none" strike="noStrike" kern="1200" cap="none" spc="0" normalizeH="0" baseline="0" noProof="0" dirty="0">
                <a:ln>
                  <a:noFill/>
                </a:ln>
                <a:solidFill>
                  <a:srgbClr val="FFFFFF"/>
                </a:solidFill>
                <a:effectLst/>
                <a:uLnTx/>
                <a:uFillTx/>
                <a:latin typeface="Arial"/>
                <a:ea typeface="+mn-ea"/>
                <a:cs typeface="Arial"/>
              </a:rPr>
              <a:t>Focusing On Health Equity – </a:t>
            </a:r>
            <a:br>
              <a:rPr lang="en-US" sz="3200" b="1" dirty="0">
                <a:solidFill>
                  <a:srgbClr val="FFFFFF"/>
                </a:solidFill>
                <a:latin typeface="Arial"/>
                <a:ea typeface="+mn-ea"/>
                <a:cs typeface="Arial"/>
              </a:rPr>
            </a:br>
            <a:r>
              <a:rPr kumimoji="0" lang="en-US" sz="3200" b="1" i="0" u="none" strike="noStrike" kern="1200" cap="none" spc="0" normalizeH="0" baseline="0" noProof="0" dirty="0">
                <a:ln>
                  <a:noFill/>
                </a:ln>
                <a:solidFill>
                  <a:srgbClr val="FFFFFF"/>
                </a:solidFill>
                <a:effectLst/>
                <a:uLnTx/>
                <a:uFillTx/>
                <a:latin typeface="Arial"/>
                <a:ea typeface="+mn-ea"/>
                <a:cs typeface="Arial"/>
              </a:rPr>
              <a:t>Pregnant and Postpartum </a:t>
            </a:r>
            <a:r>
              <a:rPr lang="en-US" sz="3200" b="1" dirty="0">
                <a:solidFill>
                  <a:srgbClr val="FFFFFF"/>
                </a:solidFill>
                <a:latin typeface="Arial"/>
                <a:ea typeface="+mn-ea"/>
                <a:cs typeface="Arial"/>
              </a:rPr>
              <a:t>Women with Hypertension</a:t>
            </a:r>
            <a:endParaRPr lang="en-US" sz="3200" dirty="0">
              <a:latin typeface="Arial"/>
              <a:cs typeface="Arial"/>
            </a:endParaRPr>
          </a:p>
        </p:txBody>
      </p:sp>
      <p:sp>
        <p:nvSpPr>
          <p:cNvPr id="2" name="Content Placeholder 1">
            <a:extLst>
              <a:ext uri="{FF2B5EF4-FFF2-40B4-BE49-F238E27FC236}">
                <a16:creationId xmlns:a16="http://schemas.microsoft.com/office/drawing/2014/main" id="{D214B628-C41E-474B-832F-4762BE0A7479}"/>
              </a:ext>
            </a:extLst>
          </p:cNvPr>
          <p:cNvSpPr>
            <a:spLocks noGrp="1"/>
          </p:cNvSpPr>
          <p:nvPr>
            <p:ph idx="1"/>
          </p:nvPr>
        </p:nvSpPr>
        <p:spPr>
          <a:xfrm>
            <a:off x="3297382" y="1537150"/>
            <a:ext cx="8385017" cy="4841529"/>
          </a:xfrm>
        </p:spPr>
        <p:txBody>
          <a:bodyPr>
            <a:normAutofit/>
          </a:bodyPr>
          <a:lstStyle/>
          <a:p>
            <a:pPr>
              <a:lnSpc>
                <a:spcPct val="120000"/>
              </a:lnSpc>
            </a:pPr>
            <a:r>
              <a:rPr lang="en-US" b="1" dirty="0"/>
              <a:t>Focusing on hypertensive disorders of pregnancy</a:t>
            </a:r>
            <a:endParaRPr lang="en-US" dirty="0"/>
          </a:p>
          <a:p>
            <a:pPr lvl="1">
              <a:lnSpc>
                <a:spcPct val="120000"/>
              </a:lnSpc>
              <a:buFontTx/>
              <a:buChar char="–"/>
              <a:tabLst>
                <a:tab pos="228600" algn="l"/>
              </a:tabLst>
            </a:pPr>
            <a:r>
              <a:rPr lang="en-US" dirty="0">
                <a:latin typeface="Arial" panose="020B0604020202020204" pitchFamily="34" charset="0"/>
                <a:cs typeface="Times New Roman" panose="02020603050405020304" pitchFamily="18" charset="0"/>
              </a:rPr>
              <a:t>Champion </a:t>
            </a:r>
            <a:r>
              <a:rPr lang="en-US" b="1" dirty="0">
                <a:latin typeface="Arial" panose="020B0604020202020204" pitchFamily="34" charset="0"/>
                <a:cs typeface="Times New Roman" panose="02020603050405020304" pitchFamily="18" charset="0"/>
              </a:rPr>
              <a:t>widespread SMBP use</a:t>
            </a:r>
          </a:p>
          <a:p>
            <a:pPr lvl="1">
              <a:lnSpc>
                <a:spcPct val="120000"/>
              </a:lnSpc>
              <a:buFontTx/>
              <a:buChar char="–"/>
              <a:tabLst>
                <a:tab pos="228600" algn="l"/>
              </a:tabLst>
            </a:pPr>
            <a:r>
              <a:rPr lang="en-US" dirty="0">
                <a:latin typeface="Arial" panose="020B0604020202020204" pitchFamily="34" charset="0"/>
                <a:cs typeface="Times New Roman" panose="02020603050405020304" pitchFamily="18" charset="0"/>
              </a:rPr>
              <a:t>Expand Medicaid coverage for SMBP devices, medications; extending coverage to 1-year postpartum</a:t>
            </a:r>
          </a:p>
          <a:p>
            <a:pPr lvl="1">
              <a:lnSpc>
                <a:spcPct val="120000"/>
              </a:lnSpc>
              <a:buFontTx/>
              <a:buChar char="–"/>
              <a:tabLst>
                <a:tab pos="228600" algn="l"/>
              </a:tabLst>
            </a:pPr>
            <a:r>
              <a:rPr lang="en-US" dirty="0">
                <a:latin typeface="Arial" panose="020B0604020202020204" pitchFamily="34" charset="0"/>
                <a:cs typeface="Times New Roman" panose="02020603050405020304" pitchFamily="18" charset="0"/>
              </a:rPr>
              <a:t>Support opportunities to close care gaps in transition of care between OB/GYN and primary care teams</a:t>
            </a:r>
          </a:p>
          <a:p>
            <a:pPr lvl="1">
              <a:lnSpc>
                <a:spcPct val="120000"/>
              </a:lnSpc>
              <a:buFontTx/>
              <a:buChar char="–"/>
              <a:tabLst>
                <a:tab pos="228600" algn="l"/>
              </a:tabLst>
            </a:pPr>
            <a:r>
              <a:rPr lang="en-US" dirty="0">
                <a:latin typeface="Arial" panose="020B0604020202020204" pitchFamily="34" charset="0"/>
                <a:cs typeface="Times New Roman" panose="02020603050405020304" pitchFamily="18" charset="0"/>
              </a:rPr>
              <a:t>Promote aspirin use to prevent preeclampsia</a:t>
            </a:r>
          </a:p>
        </p:txBody>
      </p:sp>
      <p:sp>
        <p:nvSpPr>
          <p:cNvPr id="8" name="TextBox 7">
            <a:extLst>
              <a:ext uri="{FF2B5EF4-FFF2-40B4-BE49-F238E27FC236}">
                <a16:creationId xmlns:a16="http://schemas.microsoft.com/office/drawing/2014/main" id="{A12E7148-D7B4-4409-8C1B-45B20A1AC251}"/>
              </a:ext>
            </a:extLst>
          </p:cNvPr>
          <p:cNvSpPr txBox="1"/>
          <p:nvPr/>
        </p:nvSpPr>
        <p:spPr>
          <a:xfrm>
            <a:off x="7749518" y="5659580"/>
            <a:ext cx="4241800" cy="307777"/>
          </a:xfrm>
          <a:prstGeom prst="rect">
            <a:avLst/>
          </a:prstGeom>
          <a:noFill/>
        </p:spPr>
        <p:txBody>
          <a:bodyPr wrap="square" rtlCol="0">
            <a:spAutoFit/>
          </a:bodyPr>
          <a:lstStyle/>
          <a:p>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SMBP = self-measured blood pressure monitoring</a:t>
            </a:r>
            <a:endParaRPr lang="en-US" sz="1400" dirty="0">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362F3B51-4243-4398-BB3E-E6B4F2FA51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5605" y="1866900"/>
            <a:ext cx="1954163" cy="3693847"/>
          </a:xfrm>
          <a:prstGeom prst="rect">
            <a:avLst/>
          </a:prstGeom>
        </p:spPr>
      </p:pic>
    </p:spTree>
    <p:extLst>
      <p:ext uri="{BB962C8B-B14F-4D97-AF65-F5344CB8AC3E}">
        <p14:creationId xmlns:p14="http://schemas.microsoft.com/office/powerpoint/2010/main" val="274992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F4834-BBBF-4771-BA1E-233C01FFD41C}"/>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People from Racial and</a:t>
            </a:r>
            <a:r>
              <a:rPr lang="en-US" sz="4000" b="1" dirty="0">
                <a:solidFill>
                  <a:srgbClr val="FFFFFF"/>
                </a:solidFill>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Ethnic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Minority Groups</a:t>
            </a:r>
            <a:endParaRPr lang="en-US" sz="4000" b="1" dirty="0"/>
          </a:p>
        </p:txBody>
      </p:sp>
      <p:sp>
        <p:nvSpPr>
          <p:cNvPr id="3" name="Content Placeholder 2">
            <a:extLst>
              <a:ext uri="{FF2B5EF4-FFF2-40B4-BE49-F238E27FC236}">
                <a16:creationId xmlns:a16="http://schemas.microsoft.com/office/drawing/2014/main" id="{EBA40CCC-A578-4026-9652-C64BDCED7F1C}"/>
              </a:ext>
            </a:extLst>
          </p:cNvPr>
          <p:cNvSpPr>
            <a:spLocks noGrp="1"/>
          </p:cNvSpPr>
          <p:nvPr>
            <p:ph idx="1"/>
          </p:nvPr>
        </p:nvSpPr>
        <p:spPr>
          <a:xfrm>
            <a:off x="824346" y="1804127"/>
            <a:ext cx="10515600" cy="3972945"/>
          </a:xfrm>
        </p:spPr>
        <p:txBody>
          <a:bodyPr>
            <a:normAutofit fontScale="92500" lnSpcReduction="20000"/>
          </a:bodyPr>
          <a:lstStyle/>
          <a:p>
            <a:pPr>
              <a:lnSpc>
                <a:spcPct val="120000"/>
              </a:lnSpc>
            </a:pPr>
            <a:r>
              <a:rPr lang="en-US" dirty="0"/>
              <a:t>Non-Hispanic Black people have higher rates of HTN and develop HTN at younger ages than Non-Hispanic White people</a:t>
            </a:r>
          </a:p>
          <a:p>
            <a:pPr>
              <a:lnSpc>
                <a:spcPct val="120000"/>
              </a:lnSpc>
            </a:pPr>
            <a:r>
              <a:rPr lang="en-US" dirty="0"/>
              <a:t>Compared to non-Hispanic White people, non-Hispanic Black and Hispanic people have</a:t>
            </a:r>
          </a:p>
          <a:p>
            <a:pPr lvl="1">
              <a:lnSpc>
                <a:spcPct val="120000"/>
              </a:lnSpc>
              <a:buFont typeface="Arial" panose="020B0604020202020204" pitchFamily="34" charset="0"/>
              <a:buChar char="‒"/>
            </a:pPr>
            <a:r>
              <a:rPr lang="en-US" dirty="0"/>
              <a:t>Lower rates of blood pressure control</a:t>
            </a:r>
          </a:p>
          <a:p>
            <a:pPr lvl="1">
              <a:lnSpc>
                <a:spcPct val="120000"/>
              </a:lnSpc>
              <a:buFont typeface="Arial" panose="020B0604020202020204" pitchFamily="34" charset="0"/>
              <a:buChar char="‒"/>
            </a:pPr>
            <a:r>
              <a:rPr lang="en-US" dirty="0"/>
              <a:t>Lower rates of cholesterol management (statin use)</a:t>
            </a:r>
          </a:p>
          <a:p>
            <a:pPr lvl="1">
              <a:lnSpc>
                <a:spcPct val="120000"/>
              </a:lnSpc>
              <a:buFont typeface="Arial" panose="020B0604020202020204" pitchFamily="34" charset="0"/>
              <a:buChar char="‒"/>
            </a:pPr>
            <a:r>
              <a:rPr lang="en-US" dirty="0"/>
              <a:t>Lower rates of cardiac rehabilitation participation</a:t>
            </a:r>
          </a:p>
          <a:p>
            <a:pPr lvl="1">
              <a:lnSpc>
                <a:spcPct val="120000"/>
              </a:lnSpc>
              <a:buFont typeface="Arial" panose="020B0604020202020204" pitchFamily="34" charset="0"/>
              <a:buChar char="‒"/>
            </a:pPr>
            <a:r>
              <a:rPr lang="en-US" dirty="0"/>
              <a:t>Higher rates of physical inactivity</a:t>
            </a:r>
          </a:p>
          <a:p>
            <a:pPr lvl="1">
              <a:lnSpc>
                <a:spcPct val="120000"/>
              </a:lnSpc>
              <a:buFont typeface="Arial" panose="020B0604020202020204" pitchFamily="34" charset="0"/>
              <a:buChar char="‒"/>
            </a:pPr>
            <a:r>
              <a:rPr lang="en-US" dirty="0"/>
              <a:t>Higher rates of exposure to particle pollution</a:t>
            </a:r>
          </a:p>
        </p:txBody>
      </p:sp>
      <p:sp>
        <p:nvSpPr>
          <p:cNvPr id="5" name="Rectangle 4">
            <a:extLst>
              <a:ext uri="{FF2B5EF4-FFF2-40B4-BE49-F238E27FC236}">
                <a16:creationId xmlns:a16="http://schemas.microsoft.com/office/drawing/2014/main" id="{8D7D6801-925C-4C21-BCEC-8C47C6C120A0}"/>
              </a:ext>
            </a:extLst>
          </p:cNvPr>
          <p:cNvSpPr/>
          <p:nvPr/>
        </p:nvSpPr>
        <p:spPr>
          <a:xfrm>
            <a:off x="9544334" y="6055737"/>
            <a:ext cx="2647666" cy="802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1600" dirty="0">
                <a:solidFill>
                  <a:prstClr val="black"/>
                </a:solidFill>
                <a:latin typeface="Arial" panose="020B0604020202020204" pitchFamily="34" charset="0"/>
                <a:cs typeface="Arial" panose="020B0604020202020204" pitchFamily="34" charset="0"/>
              </a:rPr>
              <a:t>HTN = hypertension</a:t>
            </a:r>
          </a:p>
        </p:txBody>
      </p:sp>
    </p:spTree>
    <p:extLst>
      <p:ext uri="{BB962C8B-B14F-4D97-AF65-F5344CB8AC3E}">
        <p14:creationId xmlns:p14="http://schemas.microsoft.com/office/powerpoint/2010/main" val="289360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B73D7-515F-4D1E-A029-1F78B3457DE0}"/>
              </a:ext>
            </a:extLst>
          </p:cNvPr>
          <p:cNvSpPr>
            <a:spLocks noGrp="1"/>
          </p:cNvSpPr>
          <p:nvPr>
            <p:ph type="title"/>
          </p:nvPr>
        </p:nvSpPr>
        <p:spPr>
          <a:xfrm>
            <a:off x="332509" y="0"/>
            <a:ext cx="11637818" cy="1316736"/>
          </a:xfrm>
        </p:spPr>
        <p:txBody>
          <a:bodyPr>
            <a:noAutofit/>
          </a:bodyPr>
          <a:lstStyle/>
          <a:p>
            <a:pPr>
              <a:lnSpc>
                <a:spcPct val="100000"/>
              </a:lnSpc>
              <a:spcBef>
                <a:spcPts val="0"/>
              </a:spcBef>
              <a:defRPr/>
            </a:pPr>
            <a:r>
              <a:rPr kumimoji="0" lang="en-US" sz="3200" b="1" i="0" u="none" strike="noStrike" kern="1200" cap="none" spc="0" normalizeH="0" baseline="0" noProof="0" dirty="0">
                <a:ln>
                  <a:noFill/>
                </a:ln>
                <a:solidFill>
                  <a:srgbClr val="FFFFFF"/>
                </a:solidFill>
                <a:effectLst/>
                <a:uLnTx/>
                <a:uFillTx/>
                <a:latin typeface="Arial"/>
                <a:ea typeface="+mn-ea"/>
                <a:cs typeface="Arial"/>
              </a:rPr>
              <a:t>Focusing On Health Equity –</a:t>
            </a:r>
            <a:r>
              <a:rPr kumimoji="0" lang="en-US" b="1" i="0" u="none" strike="noStrike" kern="1200" cap="none" spc="0" normalizeH="0" baseline="0" noProof="0" dirty="0">
                <a:ln>
                  <a:noFill/>
                </a:ln>
                <a:solidFill>
                  <a:srgbClr val="FFFFFF"/>
                </a:solidFill>
                <a:effectLst/>
                <a:uLnTx/>
                <a:uFillTx/>
                <a:latin typeface="Arial"/>
                <a:ea typeface="+mn-ea"/>
                <a:cs typeface="Arial"/>
              </a:rPr>
              <a:t> </a:t>
            </a:r>
            <a:br>
              <a:rPr lang="en-US" b="1" dirty="0">
                <a:solidFill>
                  <a:srgbClr val="FFFFFF"/>
                </a:solidFill>
                <a:latin typeface="Arial"/>
                <a:ea typeface="+mn-ea"/>
                <a:cs typeface="Arial"/>
              </a:rPr>
            </a:br>
            <a:r>
              <a:rPr kumimoji="0" lang="en-US" sz="3600" b="1" i="0" u="none" strike="noStrike" kern="1200" cap="none" spc="0" normalizeH="0" baseline="0" noProof="0" dirty="0">
                <a:ln>
                  <a:noFill/>
                </a:ln>
                <a:solidFill>
                  <a:srgbClr val="FFFFFF"/>
                </a:solidFill>
                <a:effectLst/>
                <a:uLnTx/>
                <a:uFillTx/>
                <a:latin typeface="Arial"/>
                <a:ea typeface="+mn-ea"/>
                <a:cs typeface="Arial"/>
              </a:rPr>
              <a:t>People from Racial and Ethnic Minority Groups</a:t>
            </a:r>
          </a:p>
        </p:txBody>
      </p:sp>
      <p:sp>
        <p:nvSpPr>
          <p:cNvPr id="10" name="Content Placeholder 9">
            <a:extLst>
              <a:ext uri="{FF2B5EF4-FFF2-40B4-BE49-F238E27FC236}">
                <a16:creationId xmlns:a16="http://schemas.microsoft.com/office/drawing/2014/main" id="{7A1B4110-2694-48EB-B8C0-6B8AA29DD355}"/>
              </a:ext>
            </a:extLst>
          </p:cNvPr>
          <p:cNvSpPr>
            <a:spLocks noGrp="1"/>
          </p:cNvSpPr>
          <p:nvPr>
            <p:ph idx="1"/>
          </p:nvPr>
        </p:nvSpPr>
        <p:spPr>
          <a:xfrm>
            <a:off x="2528497" y="1492177"/>
            <a:ext cx="9503864" cy="5092436"/>
          </a:xfrm>
        </p:spPr>
        <p:txBody>
          <a:bodyPr vert="horz" lIns="91440" tIns="45720" rIns="91440" bIns="45720" rtlCol="0" anchor="t">
            <a:normAutofit fontScale="77500" lnSpcReduction="20000"/>
          </a:bodyPr>
          <a:lstStyle/>
          <a:p>
            <a:pPr>
              <a:lnSpc>
                <a:spcPct val="120000"/>
              </a:lnSpc>
            </a:pPr>
            <a:r>
              <a:rPr lang="en-US" sz="2900" b="1" dirty="0">
                <a:latin typeface="Arial"/>
                <a:cs typeface="Arial"/>
              </a:rPr>
              <a:t>Hypertension control in Black or African American persons</a:t>
            </a:r>
          </a:p>
          <a:p>
            <a:pPr lvl="1">
              <a:lnSpc>
                <a:spcPct val="120000"/>
              </a:lnSpc>
              <a:buFontTx/>
              <a:buChar char="–"/>
              <a:tabLst>
                <a:tab pos="228600" algn="l"/>
              </a:tabLst>
            </a:pPr>
            <a:r>
              <a:rPr lang="en-US" sz="2900" dirty="0">
                <a:effectLst/>
                <a:latin typeface="Arial" panose="020B0604020202020204" pitchFamily="34" charset="0"/>
                <a:ea typeface="Calibri" panose="020F0502020204030204" pitchFamily="34" charset="0"/>
                <a:cs typeface="Times New Roman" panose="02020603050405020304" pitchFamily="18" charset="0"/>
              </a:rPr>
              <a:t>Implement </a:t>
            </a:r>
            <a:r>
              <a:rPr lang="en-US" sz="2900" b="1" dirty="0">
                <a:effectLst/>
                <a:latin typeface="Arial" panose="020B0604020202020204" pitchFamily="34" charset="0"/>
                <a:ea typeface="Calibri" panose="020F0502020204030204" pitchFamily="34" charset="0"/>
                <a:cs typeface="Times New Roman" panose="02020603050405020304" pitchFamily="18" charset="0"/>
              </a:rPr>
              <a:t>MTM, SMBP</a:t>
            </a:r>
            <a:r>
              <a:rPr lang="en-US" sz="2900" dirty="0">
                <a:effectLst/>
                <a:latin typeface="Arial" panose="020B0604020202020204" pitchFamily="34" charset="0"/>
                <a:ea typeface="Calibri" panose="020F0502020204030204" pitchFamily="34" charset="0"/>
                <a:cs typeface="Times New Roman" panose="02020603050405020304" pitchFamily="18" charset="0"/>
              </a:rPr>
              <a:t>, and other management in </a:t>
            </a:r>
            <a:r>
              <a:rPr lang="en-US" sz="2900" b="1" dirty="0">
                <a:effectLst/>
                <a:latin typeface="Arial" panose="020B0604020202020204" pitchFamily="34" charset="0"/>
                <a:ea typeface="Calibri" panose="020F0502020204030204" pitchFamily="34" charset="0"/>
                <a:cs typeface="Times New Roman" panose="02020603050405020304" pitchFamily="18" charset="0"/>
              </a:rPr>
              <a:t>trusted spaces</a:t>
            </a:r>
          </a:p>
          <a:p>
            <a:pPr lvl="2">
              <a:lnSpc>
                <a:spcPct val="120000"/>
              </a:lnSpc>
              <a:buFont typeface="Wingdings" panose="05000000000000000000" pitchFamily="2" charset="2"/>
              <a:buChar char="§"/>
              <a:tabLst>
                <a:tab pos="228600" algn="l"/>
              </a:tabLst>
            </a:pPr>
            <a:r>
              <a:rPr lang="en-US" sz="2900" dirty="0">
                <a:latin typeface="Arial"/>
                <a:ea typeface="Calibri" panose="020F0502020204030204" pitchFamily="34" charset="0"/>
                <a:cs typeface="Times New Roman"/>
              </a:rPr>
              <a:t>Partner with barbershops, salons, faith-based organizations </a:t>
            </a:r>
          </a:p>
          <a:p>
            <a:pPr lvl="2">
              <a:lnSpc>
                <a:spcPct val="120000"/>
              </a:lnSpc>
              <a:buFont typeface="Wingdings" panose="05000000000000000000" pitchFamily="2" charset="2"/>
              <a:buChar char="§"/>
              <a:tabLst>
                <a:tab pos="228600" algn="l"/>
              </a:tabLst>
            </a:pPr>
            <a:r>
              <a:rPr lang="en-US" sz="2900" dirty="0"/>
              <a:t>Expand Medicaid coverage for SMBP devices, medications</a:t>
            </a:r>
          </a:p>
          <a:p>
            <a:pPr lvl="1">
              <a:lnSpc>
                <a:spcPct val="120000"/>
              </a:lnSpc>
              <a:buFontTx/>
              <a:buChar char="–"/>
              <a:tabLst>
                <a:tab pos="228600" algn="l"/>
              </a:tabLst>
            </a:pPr>
            <a:r>
              <a:rPr lang="en-US" sz="2900" dirty="0">
                <a:effectLst/>
                <a:latin typeface="Arial" panose="020B0604020202020204" pitchFamily="34" charset="0"/>
                <a:ea typeface="Calibri" panose="020F0502020204030204" pitchFamily="34" charset="0"/>
                <a:cs typeface="Times New Roman" panose="02020603050405020304" pitchFamily="18" charset="0"/>
              </a:rPr>
              <a:t>Scale/spread tailored protocols to increase medication intensification; medication adherence strategies</a:t>
            </a:r>
          </a:p>
          <a:p>
            <a:pPr lvl="1">
              <a:lnSpc>
                <a:spcPct val="120000"/>
              </a:lnSpc>
              <a:buFontTx/>
              <a:buChar char="–"/>
              <a:tabLst>
                <a:tab pos="228600" algn="l"/>
              </a:tabLst>
            </a:pPr>
            <a:r>
              <a:rPr lang="en-US" sz="2900" dirty="0">
                <a:effectLst/>
                <a:latin typeface="Arial" panose="020B0604020202020204" pitchFamily="34" charset="0"/>
                <a:ea typeface="Calibri" panose="020F0502020204030204" pitchFamily="34" charset="0"/>
                <a:cs typeface="Times New Roman" panose="02020603050405020304" pitchFamily="18" charset="0"/>
              </a:rPr>
              <a:t>Enhance sodium reduction efforts </a:t>
            </a:r>
          </a:p>
          <a:p>
            <a:pPr>
              <a:lnSpc>
                <a:spcPct val="120000"/>
              </a:lnSpc>
            </a:pPr>
            <a:r>
              <a:rPr lang="en-US" sz="2900" b="1" dirty="0">
                <a:latin typeface="Arial"/>
                <a:cs typeface="Arial"/>
              </a:rPr>
              <a:t>Tobacco use </a:t>
            </a:r>
            <a:endParaRPr lang="en-US" sz="2900" b="1" dirty="0"/>
          </a:p>
          <a:p>
            <a:pPr lvl="1">
              <a:lnSpc>
                <a:spcPct val="120000"/>
              </a:lnSpc>
              <a:buFont typeface="Arial" panose="020B0604020202020204" pitchFamily="34" charset="0"/>
              <a:buChar char="–"/>
            </a:pPr>
            <a:r>
              <a:rPr lang="en-US" sz="2900" dirty="0"/>
              <a:t>Support policies that prohibit the sale of flavored tobacco products, including menthol </a:t>
            </a:r>
          </a:p>
          <a:p>
            <a:pPr lvl="1">
              <a:lnSpc>
                <a:spcPct val="120000"/>
              </a:lnSpc>
              <a:buFont typeface="Arial" panose="020B0604020202020204" pitchFamily="34" charset="0"/>
              <a:buChar char="–"/>
            </a:pPr>
            <a:r>
              <a:rPr lang="en-US" sz="2900" dirty="0"/>
              <a:t>Expand Medicaid coverage for barrier-free tobacco cessation interventions</a:t>
            </a:r>
            <a:endParaRPr lang="en-US" dirty="0"/>
          </a:p>
        </p:txBody>
      </p:sp>
      <p:sp>
        <p:nvSpPr>
          <p:cNvPr id="2" name="Rectangle 1">
            <a:extLst>
              <a:ext uri="{FF2B5EF4-FFF2-40B4-BE49-F238E27FC236}">
                <a16:creationId xmlns:a16="http://schemas.microsoft.com/office/drawing/2014/main" id="{9C670002-9019-47E7-9D80-94E3668800CD}"/>
              </a:ext>
            </a:extLst>
          </p:cNvPr>
          <p:cNvSpPr/>
          <p:nvPr/>
        </p:nvSpPr>
        <p:spPr>
          <a:xfrm>
            <a:off x="7929349" y="6055737"/>
            <a:ext cx="4262651" cy="802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sz="1400" dirty="0">
                <a:solidFill>
                  <a:prstClr val="black"/>
                </a:solidFill>
                <a:latin typeface="Arial" panose="020B0604020202020204" pitchFamily="34" charset="0"/>
                <a:cs typeface="Arial" panose="020B0604020202020204" pitchFamily="34" charset="0"/>
              </a:rPr>
              <a:t>MTM = medication therapy management</a:t>
            </a:r>
          </a:p>
          <a:p>
            <a:pPr defTabSz="609630"/>
            <a:r>
              <a:rPr lang="en-US" sz="1400" dirty="0">
                <a:solidFill>
                  <a:prstClr val="black"/>
                </a:solidFill>
                <a:latin typeface="Arial" panose="020B0604020202020204" pitchFamily="34" charset="0"/>
                <a:cs typeface="Arial" panose="020B0604020202020204" pitchFamily="34" charset="0"/>
              </a:rPr>
              <a:t>SMBP = self-measured blood pressure monitoring</a:t>
            </a:r>
          </a:p>
        </p:txBody>
      </p:sp>
      <p:pic>
        <p:nvPicPr>
          <p:cNvPr id="8" name="Graphic 7">
            <a:extLst>
              <a:ext uri="{FF2B5EF4-FFF2-40B4-BE49-F238E27FC236}">
                <a16:creationId xmlns:a16="http://schemas.microsoft.com/office/drawing/2014/main" id="{DA185332-8C8E-4B5E-9EFC-33F87B4522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0" y="1112260"/>
            <a:ext cx="2145734" cy="4687407"/>
          </a:xfrm>
          <a:prstGeom prst="rect">
            <a:avLst/>
          </a:prstGeom>
        </p:spPr>
      </p:pic>
    </p:spTree>
    <p:extLst>
      <p:ext uri="{BB962C8B-B14F-4D97-AF65-F5344CB8AC3E}">
        <p14:creationId xmlns:p14="http://schemas.microsoft.com/office/powerpoint/2010/main" val="818413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F4834-BBBF-4771-BA1E-233C01FFD41C}"/>
              </a:ext>
            </a:extLst>
          </p:cNvPr>
          <p:cNvSpPr>
            <a:spLocks noGrp="1"/>
          </p:cNvSpPr>
          <p:nvPr>
            <p:ph type="title"/>
          </p:nvPr>
        </p:nvSpPr>
        <p:spPr/>
        <p:txBody>
          <a:bodyPr>
            <a:normAutofit/>
          </a:bodyPr>
          <a:lstStyle/>
          <a:p>
            <a:r>
              <a:rPr lang="en-US" sz="4000" b="1" dirty="0">
                <a:latin typeface="Arial" panose="020B0604020202020204" pitchFamily="34" charset="0"/>
                <a:ea typeface="Calibri" panose="020F0502020204030204" pitchFamily="34" charset="0"/>
                <a:cs typeface="Times New Roman" panose="02020603050405020304" pitchFamily="18" charset="0"/>
              </a:rPr>
              <a:t>People with Behavioral Health Issues Who Use Tobacco</a:t>
            </a:r>
            <a:endParaRPr lang="en-US" sz="4000" b="1" dirty="0"/>
          </a:p>
        </p:txBody>
      </p:sp>
      <p:sp>
        <p:nvSpPr>
          <p:cNvPr id="3" name="Content Placeholder 2">
            <a:extLst>
              <a:ext uri="{FF2B5EF4-FFF2-40B4-BE49-F238E27FC236}">
                <a16:creationId xmlns:a16="http://schemas.microsoft.com/office/drawing/2014/main" id="{EBA40CCC-A578-4026-9652-C64BDCED7F1C}"/>
              </a:ext>
            </a:extLst>
          </p:cNvPr>
          <p:cNvSpPr>
            <a:spLocks noGrp="1"/>
          </p:cNvSpPr>
          <p:nvPr>
            <p:ph idx="1"/>
          </p:nvPr>
        </p:nvSpPr>
        <p:spPr>
          <a:xfrm>
            <a:off x="1122218" y="2005242"/>
            <a:ext cx="10155382" cy="2706632"/>
          </a:xfrm>
        </p:spPr>
        <p:txBody>
          <a:bodyPr>
            <a:noAutofit/>
          </a:bodyPr>
          <a:lstStyle/>
          <a:p>
            <a:pPr>
              <a:spcAft>
                <a:spcPts val="1200"/>
              </a:spcAft>
            </a:pPr>
            <a:r>
              <a:rPr lang="en-US" dirty="0"/>
              <a:t>Behavioral health conditions, including Any Mental Illness (AMI) or Substance Use Disorders (SUD), are associated with increased tobacco use</a:t>
            </a:r>
          </a:p>
          <a:p>
            <a:pPr>
              <a:spcAft>
                <a:spcPts val="1200"/>
              </a:spcAft>
            </a:pPr>
            <a:r>
              <a:rPr lang="en-US" dirty="0"/>
              <a:t>The prevalence of tobacco use among adults with behavioral health conditions is double the prevalence of tobacco use among people without behavioral health conditions</a:t>
            </a:r>
          </a:p>
        </p:txBody>
      </p:sp>
      <p:sp>
        <p:nvSpPr>
          <p:cNvPr id="7" name="TextBox 6">
            <a:extLst>
              <a:ext uri="{FF2B5EF4-FFF2-40B4-BE49-F238E27FC236}">
                <a16:creationId xmlns:a16="http://schemas.microsoft.com/office/drawing/2014/main" id="{748A5806-5A13-4E96-8D6A-6F4762F4F16C}"/>
              </a:ext>
            </a:extLst>
          </p:cNvPr>
          <p:cNvSpPr txBox="1"/>
          <p:nvPr/>
        </p:nvSpPr>
        <p:spPr>
          <a:xfrm>
            <a:off x="2743200" y="6153108"/>
            <a:ext cx="9296400" cy="430887"/>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UCSF Smoking Cessation Leadership Center. Smoking and Behavioral Health: 2019 NSDUH Trend Data Update. Accessed December 8, 2021.  </a:t>
            </a:r>
            <a:r>
              <a:rPr lang="en-US" sz="1100" dirty="0">
                <a:latin typeface="Arial" panose="020B0604020202020204" pitchFamily="34" charset="0"/>
                <a:cs typeface="Arial" panose="020B0604020202020204" pitchFamily="34" charset="0"/>
                <a:hlinkClick r:id="rId3"/>
              </a:rPr>
              <a:t>https://smokingcessationleadership.ucsf.edu/factsheets/smoking-and-behavioral-health-2019-nsduh-trend-data-update</a:t>
            </a:r>
            <a:r>
              <a:rPr lang="en-US"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1412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7B15-7522-45A3-AC68-3CC69CBDD84D}"/>
              </a:ext>
            </a:extLst>
          </p:cNvPr>
          <p:cNvSpPr>
            <a:spLocks noGrp="1"/>
          </p:cNvSpPr>
          <p:nvPr>
            <p:ph type="title"/>
          </p:nvPr>
        </p:nvSpPr>
        <p:spPr>
          <a:xfrm>
            <a:off x="5303" y="0"/>
            <a:ext cx="12176976" cy="1316736"/>
          </a:xfrm>
        </p:spPr>
        <p:txBody>
          <a:bodyPr>
            <a:noAutofit/>
          </a:bodyPr>
          <a:lstStyle/>
          <a:p>
            <a:r>
              <a:rPr kumimoji="0" lang="en-US" sz="3200" b="1" i="0" u="none" strike="noStrike" kern="1200" cap="none" spc="0" normalizeH="0" baseline="0" noProof="0" dirty="0">
                <a:ln>
                  <a:noFill/>
                </a:ln>
                <a:solidFill>
                  <a:srgbClr val="FFFFFF"/>
                </a:solidFill>
                <a:effectLst/>
                <a:uLnTx/>
                <a:uFillTx/>
                <a:latin typeface="Arial"/>
                <a:ea typeface="+mn-ea"/>
                <a:cs typeface="Arial"/>
              </a:rPr>
              <a:t>Focusing On Health Equity –</a:t>
            </a:r>
            <a:r>
              <a:rPr kumimoji="0" lang="en-US" b="1" i="0" u="none" strike="noStrike" kern="1200" cap="none" spc="0" normalizeH="0" baseline="0" noProof="0" dirty="0">
                <a:ln>
                  <a:noFill/>
                </a:ln>
                <a:solidFill>
                  <a:srgbClr val="FFFFFF"/>
                </a:solidFill>
                <a:effectLst/>
                <a:uLnTx/>
                <a:uFillTx/>
                <a:latin typeface="Arial"/>
                <a:ea typeface="+mn-ea"/>
                <a:cs typeface="Arial"/>
              </a:rPr>
              <a:t> </a:t>
            </a:r>
            <a:br>
              <a:rPr lang="en-US" sz="4000" b="1" dirty="0">
                <a:latin typeface="Arial"/>
                <a:ea typeface="+mn-ea"/>
                <a:cs typeface="Arial"/>
              </a:rPr>
            </a:br>
            <a:r>
              <a:rPr lang="en-US" sz="3400" b="1" dirty="0">
                <a:effectLst/>
                <a:latin typeface="Arial"/>
                <a:ea typeface="Calibri" panose="020F0502020204030204" pitchFamily="34" charset="0"/>
                <a:cs typeface="Times New Roman"/>
              </a:rPr>
              <a:t>People with Behavioral Health Issues Who Use Tobacco</a:t>
            </a:r>
            <a:endParaRPr lang="en-US" sz="3400" b="1" dirty="0">
              <a:latin typeface="Calibri"/>
              <a:cs typeface="Times New Roman"/>
            </a:endParaRPr>
          </a:p>
        </p:txBody>
      </p:sp>
      <p:sp>
        <p:nvSpPr>
          <p:cNvPr id="2" name="Content Placeholder 1">
            <a:extLst>
              <a:ext uri="{FF2B5EF4-FFF2-40B4-BE49-F238E27FC236}">
                <a16:creationId xmlns:a16="http://schemas.microsoft.com/office/drawing/2014/main" id="{52C33621-63EA-4410-AA3D-92752EC88A6A}"/>
              </a:ext>
            </a:extLst>
          </p:cNvPr>
          <p:cNvSpPr>
            <a:spLocks noGrp="1"/>
          </p:cNvSpPr>
          <p:nvPr>
            <p:ph idx="1"/>
          </p:nvPr>
        </p:nvSpPr>
        <p:spPr>
          <a:xfrm>
            <a:off x="3574473" y="1788591"/>
            <a:ext cx="7933718" cy="4351338"/>
          </a:xfrm>
        </p:spPr>
        <p:txBody>
          <a:bodyPr>
            <a:normAutofit/>
          </a:bodyPr>
          <a:lstStyle/>
          <a:p>
            <a:pPr>
              <a:spcAft>
                <a:spcPts val="1200"/>
              </a:spcAft>
            </a:pPr>
            <a:r>
              <a:rPr lang="en-US" sz="3200" b="1" dirty="0">
                <a:effectLst/>
                <a:latin typeface="Arial" panose="020B0604020202020204" pitchFamily="34" charset="0"/>
                <a:ea typeface="Calibri" panose="020F0502020204030204" pitchFamily="34" charset="0"/>
              </a:rPr>
              <a:t>Focusing on smoking cessation:</a:t>
            </a:r>
          </a:p>
          <a:p>
            <a:pPr lvl="1">
              <a:spcAft>
                <a:spcPts val="1200"/>
              </a:spcAft>
              <a:buFont typeface="Arial" panose="020B0604020202020204" pitchFamily="34" charset="0"/>
              <a:buChar char="‒"/>
            </a:pPr>
            <a:r>
              <a:rPr lang="en-US" sz="2800" dirty="0">
                <a:effectLst/>
                <a:latin typeface="Arial" panose="020B0604020202020204" pitchFamily="34" charset="0"/>
                <a:ea typeface="Calibri" panose="020F0502020204030204" pitchFamily="34" charset="0"/>
              </a:rPr>
              <a:t>Support integration of tobacco cessation treatment into mental health and substance use care </a:t>
            </a:r>
          </a:p>
          <a:p>
            <a:pPr lvl="1">
              <a:spcAft>
                <a:spcPts val="1200"/>
              </a:spcAft>
              <a:buFont typeface="Arial" panose="020B0604020202020204" pitchFamily="34" charset="0"/>
              <a:buChar char="‒"/>
            </a:pPr>
            <a:r>
              <a:rPr lang="en-US" sz="2800" dirty="0">
                <a:effectLst/>
                <a:latin typeface="Arial" panose="020B0604020202020204" pitchFamily="34" charset="0"/>
                <a:ea typeface="Calibri" panose="020F0502020204030204" pitchFamily="34" charset="0"/>
              </a:rPr>
              <a:t>Encourage smoke-free behavioral health facilities</a:t>
            </a:r>
          </a:p>
          <a:p>
            <a:pPr lvl="1">
              <a:spcAft>
                <a:spcPts val="1200"/>
              </a:spcAft>
              <a:buFont typeface="Arial" panose="020B0604020202020204" pitchFamily="34" charset="0"/>
              <a:buChar char="‒"/>
            </a:pPr>
            <a:r>
              <a:rPr lang="en-US" sz="2800" dirty="0">
                <a:effectLst/>
                <a:latin typeface="Arial" panose="020B0604020202020204" pitchFamily="34" charset="0"/>
                <a:ea typeface="Calibri" panose="020F0502020204030204" pitchFamily="34" charset="0"/>
              </a:rPr>
              <a:t>Expand barrier-free Medicaid coverage for tobacco cessation services</a:t>
            </a:r>
            <a:endParaRPr lang="en-US" sz="2800" dirty="0"/>
          </a:p>
        </p:txBody>
      </p:sp>
      <p:pic>
        <p:nvPicPr>
          <p:cNvPr id="8" name="Graphic 7">
            <a:extLst>
              <a:ext uri="{FF2B5EF4-FFF2-40B4-BE49-F238E27FC236}">
                <a16:creationId xmlns:a16="http://schemas.microsoft.com/office/drawing/2014/main" id="{2FD9E32D-1E07-4F30-B969-F834954ADD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405" y="1325393"/>
            <a:ext cx="2902745" cy="3839539"/>
          </a:xfrm>
          <a:prstGeom prst="rect">
            <a:avLst/>
          </a:prstGeom>
        </p:spPr>
      </p:pic>
    </p:spTree>
    <p:extLst>
      <p:ext uri="{BB962C8B-B14F-4D97-AF65-F5344CB8AC3E}">
        <p14:creationId xmlns:p14="http://schemas.microsoft.com/office/powerpoint/2010/main" val="174979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F4834-BBBF-4771-BA1E-233C01FFD41C}"/>
              </a:ext>
            </a:extLst>
          </p:cNvPr>
          <p:cNvSpPr>
            <a:spLocks noGrp="1"/>
          </p:cNvSpPr>
          <p:nvPr>
            <p:ph type="title"/>
          </p:nvPr>
        </p:nvSpPr>
        <p:spPr/>
        <p:txBody>
          <a:bodyPr/>
          <a:lstStyle/>
          <a:p>
            <a:pPr>
              <a:lnSpc>
                <a:spcPct val="100000"/>
              </a:lnSpc>
            </a:pPr>
            <a:r>
              <a:rPr kumimoji="0" 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People with Lower Incomes</a:t>
            </a:r>
            <a:endParaRPr lang="en-US" b="1" dirty="0"/>
          </a:p>
        </p:txBody>
      </p:sp>
      <p:sp>
        <p:nvSpPr>
          <p:cNvPr id="3" name="Content Placeholder 2">
            <a:extLst>
              <a:ext uri="{FF2B5EF4-FFF2-40B4-BE49-F238E27FC236}">
                <a16:creationId xmlns:a16="http://schemas.microsoft.com/office/drawing/2014/main" id="{EBA40CCC-A578-4026-9652-C64BDCED7F1C}"/>
              </a:ext>
            </a:extLst>
          </p:cNvPr>
          <p:cNvSpPr>
            <a:spLocks noGrp="1"/>
          </p:cNvSpPr>
          <p:nvPr>
            <p:ph sz="half" idx="4294967295"/>
          </p:nvPr>
        </p:nvSpPr>
        <p:spPr>
          <a:xfrm>
            <a:off x="1230074" y="1805278"/>
            <a:ext cx="9648723" cy="3756805"/>
          </a:xfrm>
        </p:spPr>
        <p:txBody>
          <a:bodyPr>
            <a:normAutofit/>
          </a:bodyPr>
          <a:lstStyle/>
          <a:p>
            <a:pPr>
              <a:lnSpc>
                <a:spcPct val="110000"/>
              </a:lnSpc>
              <a:spcBef>
                <a:spcPts val="0"/>
              </a:spcBef>
              <a:spcAft>
                <a:spcPts val="600"/>
              </a:spcAft>
              <a:buClr>
                <a:srgbClr val="860037"/>
              </a:buClr>
            </a:pPr>
            <a:r>
              <a:rPr lang="en-US" sz="3200" dirty="0">
                <a:latin typeface="Arial" panose="020B0604020202020204" pitchFamily="34" charset="0"/>
                <a:cs typeface="Arial" panose="020B0604020202020204" pitchFamily="34" charset="0"/>
              </a:rPr>
              <a:t>Low socioeconomic status is associated with excess cardiovascular disease burden</a:t>
            </a:r>
            <a:r>
              <a:rPr lang="en-US" sz="3200" baseline="30000" dirty="0">
                <a:latin typeface="Arial" panose="020B0604020202020204" pitchFamily="34" charset="0"/>
                <a:cs typeface="Arial" panose="020B0604020202020204" pitchFamily="34" charset="0"/>
              </a:rPr>
              <a:t>1</a:t>
            </a:r>
          </a:p>
          <a:p>
            <a:pPr>
              <a:lnSpc>
                <a:spcPct val="110000"/>
              </a:lnSpc>
              <a:spcBef>
                <a:spcPts val="0"/>
              </a:spcBef>
              <a:buClr>
                <a:srgbClr val="860037"/>
              </a:buClr>
            </a:pPr>
            <a:r>
              <a:rPr lang="en-US" sz="3200" dirty="0">
                <a:latin typeface="Arial" panose="020B0604020202020204" pitchFamily="34" charset="0"/>
                <a:cs typeface="Arial" panose="020B0604020202020204" pitchFamily="34" charset="0"/>
              </a:rPr>
              <a:t>Blood pressure control is lower among people with economic disadvantages including</a:t>
            </a:r>
          </a:p>
          <a:p>
            <a:pPr lvl="1">
              <a:lnSpc>
                <a:spcPct val="110000"/>
              </a:lnSpc>
              <a:spcBef>
                <a:spcPts val="0"/>
              </a:spcBef>
              <a:buClr>
                <a:srgbClr val="860037"/>
              </a:buClr>
              <a:buFont typeface="Arial" panose="020B0604020202020204" pitchFamily="34" charset="0"/>
              <a:buChar char="‒"/>
            </a:pPr>
            <a:r>
              <a:rPr lang="en-US" sz="2800" dirty="0">
                <a:latin typeface="Arial" panose="020B0604020202020204" pitchFamily="34" charset="0"/>
                <a:cs typeface="Arial" panose="020B0604020202020204" pitchFamily="34" charset="0"/>
              </a:rPr>
              <a:t>Those with annual household incomes &lt;$45,000</a:t>
            </a:r>
          </a:p>
          <a:p>
            <a:pPr lvl="1">
              <a:lnSpc>
                <a:spcPct val="110000"/>
              </a:lnSpc>
              <a:spcBef>
                <a:spcPts val="0"/>
              </a:spcBef>
              <a:buClr>
                <a:srgbClr val="860037"/>
              </a:buClr>
              <a:buFont typeface="Arial" panose="020B0604020202020204" pitchFamily="34" charset="0"/>
              <a:buChar char="‒"/>
            </a:pPr>
            <a:r>
              <a:rPr lang="en-US" sz="2800" dirty="0">
                <a:latin typeface="Arial" panose="020B0604020202020204" pitchFamily="34" charset="0"/>
                <a:cs typeface="Arial" panose="020B0604020202020204" pitchFamily="34" charset="0"/>
              </a:rPr>
              <a:t>Those who do not have health insurance</a:t>
            </a:r>
          </a:p>
          <a:p>
            <a:pPr lvl="1">
              <a:lnSpc>
                <a:spcPct val="110000"/>
              </a:lnSpc>
              <a:spcBef>
                <a:spcPts val="0"/>
              </a:spcBef>
              <a:buClr>
                <a:srgbClr val="860037"/>
              </a:buClr>
              <a:buFont typeface="Arial" panose="020B0604020202020204" pitchFamily="34" charset="0"/>
              <a:buChar char="‒"/>
            </a:pPr>
            <a:r>
              <a:rPr lang="en-US" sz="2800" dirty="0">
                <a:latin typeface="Arial" panose="020B0604020202020204" pitchFamily="34" charset="0"/>
                <a:cs typeface="Arial" panose="020B0604020202020204" pitchFamily="34" charset="0"/>
              </a:rPr>
              <a:t>Those with less than a high school degree</a:t>
            </a:r>
            <a:r>
              <a:rPr lang="en-US" sz="2800" baseline="30000" dirty="0">
                <a:latin typeface="Arial" panose="020B0604020202020204" pitchFamily="34" charset="0"/>
                <a:cs typeface="Arial" panose="020B0604020202020204" pitchFamily="34" charset="0"/>
              </a:rPr>
              <a:t>2</a:t>
            </a:r>
          </a:p>
        </p:txBody>
      </p:sp>
      <p:sp>
        <p:nvSpPr>
          <p:cNvPr id="7" name="Rectangle 6">
            <a:extLst>
              <a:ext uri="{FF2B5EF4-FFF2-40B4-BE49-F238E27FC236}">
                <a16:creationId xmlns:a16="http://schemas.microsoft.com/office/drawing/2014/main" id="{4193E073-4FBC-40D4-8F12-53BF6E16388D}"/>
              </a:ext>
            </a:extLst>
          </p:cNvPr>
          <p:cNvSpPr/>
          <p:nvPr/>
        </p:nvSpPr>
        <p:spPr>
          <a:xfrm>
            <a:off x="2694689" y="6144058"/>
            <a:ext cx="9648723" cy="638636"/>
          </a:xfrm>
          <a:prstGeom prst="rect">
            <a:avLst/>
          </a:prstGeom>
        </p:spPr>
        <p:txBody>
          <a:bodyPr wrap="square">
            <a:spAutoFit/>
          </a:bodyPr>
          <a:lstStyle/>
          <a:p>
            <a:pPr>
              <a:spcAft>
                <a:spcPts val="300"/>
              </a:spcAft>
            </a:pPr>
            <a:r>
              <a:rPr lang="en-US" sz="1100" baseline="30000" dirty="0">
                <a:solidFill>
                  <a:srgbClr val="212121"/>
                </a:solidFill>
                <a:effectLst/>
                <a:latin typeface="Arial" panose="020B0604020202020204" pitchFamily="34" charset="0"/>
                <a:ea typeface="Calibri" panose="020F0502020204030204" pitchFamily="34" charset="0"/>
                <a:cs typeface="Arial" panose="020B0604020202020204" pitchFamily="34" charset="0"/>
              </a:rPr>
              <a:t>1 </a:t>
            </a:r>
            <a:r>
              <a:rPr lang="en-US" sz="1100" dirty="0">
                <a:solidFill>
                  <a:srgbClr val="212121"/>
                </a:solidFill>
                <a:effectLst/>
                <a:latin typeface="Arial" panose="020B0604020202020204" pitchFamily="34" charset="0"/>
                <a:ea typeface="Calibri" panose="020F0502020204030204" pitchFamily="34" charset="0"/>
                <a:cs typeface="Arial" panose="020B0604020202020204" pitchFamily="34" charset="0"/>
              </a:rPr>
              <a:t>Commodore-Mensah Y, et al. Associations Between Social Determinants and Hypertension, Stage 2 Hypertension, and Controlled Blood Pressure Among Men and Women in the United States. Am J </a:t>
            </a:r>
            <a:r>
              <a:rPr lang="en-US" sz="11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Hypertens</a:t>
            </a:r>
            <a:r>
              <a:rPr lang="en-US" sz="1100" dirty="0">
                <a:solidFill>
                  <a:srgbClr val="212121"/>
                </a:solidFill>
                <a:effectLst/>
                <a:latin typeface="Arial" panose="020B0604020202020204" pitchFamily="34" charset="0"/>
                <a:ea typeface="Calibri" panose="020F0502020204030204" pitchFamily="34" charset="0"/>
                <a:cs typeface="Arial" panose="020B0604020202020204" pitchFamily="34" charset="0"/>
              </a:rPr>
              <a:t>. 2021;34(7):707-717.</a:t>
            </a:r>
          </a:p>
          <a:p>
            <a:pPr>
              <a:spcAft>
                <a:spcPts val="300"/>
              </a:spcAft>
            </a:pPr>
            <a:r>
              <a:rPr kumimoji="0" lang="en-US" sz="11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2</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Muntner P, et al. Trends in Blood Pressure Control Among US Adults With Hypertension, 1999-2000 to 2017-2018. JAMA. 2020;324(12):1190-1200.</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94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98644E-03D6-4E0C-BBC7-44ED79E65190}"/>
              </a:ext>
            </a:extLst>
          </p:cNvPr>
          <p:cNvSpPr>
            <a:spLocks noGrp="1"/>
          </p:cNvSpPr>
          <p:nvPr>
            <p:ph type="title"/>
          </p:nvPr>
        </p:nvSpPr>
        <p:spPr>
          <a:xfrm>
            <a:off x="443060" y="0"/>
            <a:ext cx="11255604" cy="1316736"/>
          </a:xfrm>
        </p:spPr>
        <p:txBody>
          <a:bodyPr>
            <a:normAutofit/>
          </a:bodyPr>
          <a:lstStyle/>
          <a:p>
            <a:r>
              <a:rPr kumimoji="0" lang="en-US" sz="3200" b="1" i="0" u="none" strike="noStrike" kern="1200" cap="none" spc="0" normalizeH="0" baseline="0" noProof="0" dirty="0">
                <a:ln>
                  <a:noFill/>
                </a:ln>
                <a:solidFill>
                  <a:srgbClr val="FFFFFF"/>
                </a:solidFill>
                <a:effectLst/>
                <a:uLnTx/>
                <a:uFillTx/>
                <a:latin typeface="Arial"/>
                <a:ea typeface="+mn-ea"/>
                <a:cs typeface="Arial"/>
              </a:rPr>
              <a:t>Focusing On Health Equity – </a:t>
            </a:r>
            <a:br>
              <a:rPr lang="en-US" sz="3200" b="1" dirty="0">
                <a:solidFill>
                  <a:srgbClr val="FFFFFF"/>
                </a:solidFill>
                <a:latin typeface="Arial"/>
                <a:ea typeface="+mn-ea"/>
                <a:cs typeface="Arial"/>
              </a:rPr>
            </a:br>
            <a:r>
              <a:rPr kumimoji="0" lang="en-US" b="1" i="0" u="none" strike="noStrike" kern="1200" cap="none" spc="0" normalizeH="0" baseline="0" noProof="0" dirty="0">
                <a:ln>
                  <a:noFill/>
                </a:ln>
                <a:solidFill>
                  <a:srgbClr val="FFFFFF"/>
                </a:solidFill>
                <a:effectLst/>
                <a:uLnTx/>
                <a:uFillTx/>
                <a:latin typeface="Arial"/>
                <a:ea typeface="+mn-ea"/>
                <a:cs typeface="Arial"/>
              </a:rPr>
              <a:t>People with Lower Incomes</a:t>
            </a:r>
            <a:endParaRPr lang="en-US" dirty="0">
              <a:latin typeface="Arial"/>
              <a:cs typeface="Arial"/>
            </a:endParaRPr>
          </a:p>
        </p:txBody>
      </p:sp>
      <p:sp>
        <p:nvSpPr>
          <p:cNvPr id="2" name="Content Placeholder 1">
            <a:extLst>
              <a:ext uri="{FF2B5EF4-FFF2-40B4-BE49-F238E27FC236}">
                <a16:creationId xmlns:a16="http://schemas.microsoft.com/office/drawing/2014/main" id="{5A042A23-8438-4200-96EC-15BBA272B562}"/>
              </a:ext>
            </a:extLst>
          </p:cNvPr>
          <p:cNvSpPr>
            <a:spLocks noGrp="1"/>
          </p:cNvSpPr>
          <p:nvPr>
            <p:ph idx="1"/>
          </p:nvPr>
        </p:nvSpPr>
        <p:spPr>
          <a:xfrm>
            <a:off x="2596884" y="1586421"/>
            <a:ext cx="9022081" cy="4705004"/>
          </a:xfrm>
        </p:spPr>
        <p:txBody>
          <a:bodyPr vert="horz" lIns="91440" tIns="45720" rIns="91440" bIns="45720" rtlCol="0" anchor="t">
            <a:normAutofit/>
          </a:bodyPr>
          <a:lstStyle/>
          <a:p>
            <a:pPr>
              <a:lnSpc>
                <a:spcPct val="110000"/>
              </a:lnSpc>
            </a:pPr>
            <a:r>
              <a:rPr lang="en-US" b="1" dirty="0">
                <a:latin typeface="Arial"/>
                <a:cs typeface="Arial"/>
              </a:rPr>
              <a:t>Focusing on people with lower incomes: </a:t>
            </a:r>
          </a:p>
          <a:p>
            <a:pPr lvl="1">
              <a:lnSpc>
                <a:spcPct val="110000"/>
              </a:lnSpc>
              <a:buFontTx/>
              <a:buChar char="‒"/>
            </a:pPr>
            <a:r>
              <a:rPr lang="en-US" dirty="0">
                <a:latin typeface="Arial"/>
                <a:cs typeface="Arial"/>
              </a:rPr>
              <a:t>Expand Medicaid coverage for SMBP devices, medications, cardiac rehabilitation </a:t>
            </a:r>
            <a:endParaRPr lang="en-US" dirty="0"/>
          </a:p>
          <a:p>
            <a:pPr lvl="1">
              <a:lnSpc>
                <a:spcPct val="110000"/>
              </a:lnSpc>
              <a:buFontTx/>
              <a:buChar char="‒"/>
            </a:pPr>
            <a:r>
              <a:rPr lang="en-US" dirty="0">
                <a:latin typeface="Arial"/>
                <a:cs typeface="Arial"/>
              </a:rPr>
              <a:t>Support SMBP device loaner programs </a:t>
            </a:r>
            <a:endParaRPr lang="en-US" dirty="0"/>
          </a:p>
          <a:p>
            <a:pPr lvl="1">
              <a:lnSpc>
                <a:spcPct val="110000"/>
              </a:lnSpc>
              <a:buFontTx/>
              <a:buChar char="‒"/>
            </a:pPr>
            <a:r>
              <a:rPr lang="en-US" dirty="0">
                <a:latin typeface="Arial"/>
                <a:cs typeface="Arial"/>
              </a:rPr>
              <a:t>Support inclusion of evidence-based strategies in value-based care delivery</a:t>
            </a:r>
          </a:p>
          <a:p>
            <a:pPr lvl="2">
              <a:lnSpc>
                <a:spcPct val="110000"/>
              </a:lnSpc>
              <a:buFont typeface="Wingdings" panose="05000000000000000000" pitchFamily="2" charset="2"/>
              <a:buChar char="§"/>
            </a:pPr>
            <a:r>
              <a:rPr lang="en-US" sz="2400" dirty="0">
                <a:latin typeface="Arial"/>
                <a:cs typeface="Arial"/>
              </a:rPr>
              <a:t>Value-based insurance design</a:t>
            </a:r>
          </a:p>
          <a:p>
            <a:pPr lvl="2">
              <a:lnSpc>
                <a:spcPct val="110000"/>
              </a:lnSpc>
              <a:buFont typeface="Wingdings" panose="05000000000000000000" pitchFamily="2" charset="2"/>
              <a:buChar char="§"/>
            </a:pPr>
            <a:r>
              <a:rPr lang="en-US" sz="2400" dirty="0">
                <a:latin typeface="Arial"/>
                <a:cs typeface="Arial"/>
              </a:rPr>
              <a:t>Value-based payment models (e.g., accountable care organizations) </a:t>
            </a:r>
            <a:endParaRPr lang="en-US" sz="2400" dirty="0"/>
          </a:p>
        </p:txBody>
      </p:sp>
      <p:sp>
        <p:nvSpPr>
          <p:cNvPr id="8" name="TextBox 7">
            <a:extLst>
              <a:ext uri="{FF2B5EF4-FFF2-40B4-BE49-F238E27FC236}">
                <a16:creationId xmlns:a16="http://schemas.microsoft.com/office/drawing/2014/main" id="{C45CBC86-4D01-461A-AF0E-23C682C47F20}"/>
              </a:ext>
            </a:extLst>
          </p:cNvPr>
          <p:cNvSpPr txBox="1"/>
          <p:nvPr/>
        </p:nvSpPr>
        <p:spPr>
          <a:xfrm>
            <a:off x="6543675" y="5933087"/>
            <a:ext cx="5356225"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SMBP = self-measured blood pressure monitoring</a:t>
            </a:r>
            <a:endParaRPr lang="en-US" dirty="0"/>
          </a:p>
        </p:txBody>
      </p:sp>
      <p:pic>
        <p:nvPicPr>
          <p:cNvPr id="7" name="Picture 6">
            <a:extLst>
              <a:ext uri="{FF2B5EF4-FFF2-40B4-BE49-F238E27FC236}">
                <a16:creationId xmlns:a16="http://schemas.microsoft.com/office/drawing/2014/main" id="{436BB305-D9C7-4997-8F3C-F8F4202E73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23" y="661271"/>
            <a:ext cx="1557266" cy="4649631"/>
          </a:xfrm>
          <a:prstGeom prst="rect">
            <a:avLst/>
          </a:prstGeom>
        </p:spPr>
      </p:pic>
    </p:spTree>
    <p:extLst>
      <p:ext uri="{BB962C8B-B14F-4D97-AF65-F5344CB8AC3E}">
        <p14:creationId xmlns:p14="http://schemas.microsoft.com/office/powerpoint/2010/main" val="141559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F4834-BBBF-4771-BA1E-233C01FFD41C}"/>
              </a:ext>
            </a:extLst>
          </p:cNvPr>
          <p:cNvSpPr>
            <a:spLocks noGrp="1"/>
          </p:cNvSpPr>
          <p:nvPr>
            <p:ph type="title"/>
          </p:nvPr>
        </p:nvSpPr>
        <p:spPr/>
        <p:txBody>
          <a:bodyPr>
            <a:normAutofit fontScale="90000"/>
          </a:bodyPr>
          <a:lstStyle/>
          <a:p>
            <a:pPr>
              <a:lnSpc>
                <a:spcPct val="100000"/>
              </a:lnSpc>
            </a:pPr>
            <a:r>
              <a:rPr lang="en-US" sz="4400" b="1" dirty="0">
                <a:effectLst/>
                <a:latin typeface="Arial" panose="020B0604020202020204" pitchFamily="34" charset="0"/>
                <a:ea typeface="Calibri" panose="020F0502020204030204" pitchFamily="34" charset="0"/>
                <a:cs typeface="Times New Roman" panose="02020603050405020304" pitchFamily="18" charset="0"/>
              </a:rPr>
              <a:t>People who Live in Rural Areas and Other ‘Access Deserts’</a:t>
            </a:r>
            <a:endParaRPr lang="en-US" b="1" dirty="0"/>
          </a:p>
        </p:txBody>
      </p:sp>
      <p:sp>
        <p:nvSpPr>
          <p:cNvPr id="3" name="Content Placeholder 2">
            <a:extLst>
              <a:ext uri="{FF2B5EF4-FFF2-40B4-BE49-F238E27FC236}">
                <a16:creationId xmlns:a16="http://schemas.microsoft.com/office/drawing/2014/main" id="{EBA40CCC-A578-4026-9652-C64BDCED7F1C}"/>
              </a:ext>
            </a:extLst>
          </p:cNvPr>
          <p:cNvSpPr>
            <a:spLocks noGrp="1"/>
          </p:cNvSpPr>
          <p:nvPr>
            <p:ph idx="1"/>
          </p:nvPr>
        </p:nvSpPr>
        <p:spPr>
          <a:xfrm>
            <a:off x="838200" y="1898073"/>
            <a:ext cx="10515600" cy="3235787"/>
          </a:xfrm>
        </p:spPr>
        <p:txBody>
          <a:bodyPr>
            <a:normAutofit/>
          </a:bodyPr>
          <a:lstStyle/>
          <a:p>
            <a:pPr>
              <a:spcAft>
                <a:spcPts val="1200"/>
              </a:spcAft>
            </a:pPr>
            <a:r>
              <a:rPr lang="en-US" dirty="0"/>
              <a:t>Rural counties have fewer health care assets e.g., clinicians, specialists, emergency facilities, transportation options </a:t>
            </a:r>
          </a:p>
          <a:p>
            <a:pPr>
              <a:spcAft>
                <a:spcPts val="1200"/>
              </a:spcAft>
            </a:pPr>
            <a:r>
              <a:rPr lang="en-US" dirty="0"/>
              <a:t>Often long travel times to urgent and routine care and services </a:t>
            </a:r>
          </a:p>
          <a:p>
            <a:r>
              <a:rPr lang="en-US" dirty="0"/>
              <a:t>Many rural counties do not have access to cardiac rehabilitation centers; urban areas can also have cardiac rehabilitation ‘deserts’ when not enough facilities exist to serve the population</a:t>
            </a:r>
          </a:p>
        </p:txBody>
      </p:sp>
    </p:spTree>
    <p:extLst>
      <p:ext uri="{BB962C8B-B14F-4D97-AF65-F5344CB8AC3E}">
        <p14:creationId xmlns:p14="http://schemas.microsoft.com/office/powerpoint/2010/main" val="371664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89" y="1"/>
            <a:ext cx="11076495" cy="1291361"/>
          </a:xfrm>
        </p:spPr>
        <p:txBody>
          <a:bodyPr>
            <a:noAutofit/>
          </a:bodyPr>
          <a:lstStyle/>
          <a:p>
            <a:pPr algn="ctr"/>
            <a:r>
              <a:rPr lang="en-US" b="1" dirty="0">
                <a:solidFill>
                  <a:schemeClr val="bg1">
                    <a:lumMod val="95000"/>
                  </a:schemeClr>
                </a:solidFill>
                <a:latin typeface="Arial" panose="020B0604020202020204" pitchFamily="34" charset="0"/>
                <a:cs typeface="Arial" panose="020B0604020202020204" pitchFamily="34" charset="0"/>
              </a:rPr>
              <a:t>Heart Disease and Stroke Burden</a:t>
            </a:r>
          </a:p>
        </p:txBody>
      </p:sp>
      <p:sp>
        <p:nvSpPr>
          <p:cNvPr id="3" name="Content Placeholder 2"/>
          <p:cNvSpPr>
            <a:spLocks noGrp="1"/>
          </p:cNvSpPr>
          <p:nvPr>
            <p:ph sz="half" idx="1"/>
          </p:nvPr>
        </p:nvSpPr>
        <p:spPr>
          <a:xfrm>
            <a:off x="1112520" y="1656308"/>
            <a:ext cx="9966959" cy="3660776"/>
          </a:xfrm>
        </p:spPr>
        <p:txBody>
          <a:bodyPr>
            <a:normAutofit lnSpcReduction="10000"/>
          </a:bodyPr>
          <a:lstStyle/>
          <a:p>
            <a:pPr>
              <a:buClr>
                <a:srgbClr val="7030A0"/>
              </a:buClr>
            </a:pPr>
            <a:r>
              <a:rPr lang="en-US" dirty="0">
                <a:latin typeface="Arial" panose="020B0604020202020204" pitchFamily="34" charset="0"/>
                <a:cs typeface="Arial" panose="020B0604020202020204" pitchFamily="34" charset="0"/>
              </a:rPr>
              <a:t>More than </a:t>
            </a:r>
            <a:r>
              <a:rPr lang="en-US" b="1" dirty="0">
                <a:latin typeface="Arial" panose="020B0604020202020204" pitchFamily="34" charset="0"/>
                <a:cs typeface="Arial" panose="020B0604020202020204" pitchFamily="34" charset="0"/>
              </a:rPr>
              <a:t>1.6 million </a:t>
            </a:r>
            <a:r>
              <a:rPr lang="en-US" dirty="0">
                <a:latin typeface="Arial" panose="020B0604020202020204" pitchFamily="34" charset="0"/>
                <a:cs typeface="Arial" panose="020B0604020202020204" pitchFamily="34" charset="0"/>
              </a:rPr>
              <a:t>people in the U.S. suffer from heart attacks and strokes per year</a:t>
            </a:r>
            <a:endParaRPr lang="en-US" baseline="30000" dirty="0">
              <a:latin typeface="Arial" panose="020B0604020202020204" pitchFamily="34" charset="0"/>
              <a:cs typeface="Arial" panose="020B0604020202020204" pitchFamily="34" charset="0"/>
            </a:endParaRPr>
          </a:p>
          <a:p>
            <a:pPr>
              <a:buClr>
                <a:srgbClr val="7030A0"/>
              </a:buClr>
            </a:pPr>
            <a:r>
              <a:rPr lang="en-US" dirty="0">
                <a:latin typeface="Arial" panose="020B0604020202020204" pitchFamily="34" charset="0"/>
                <a:cs typeface="Arial" panose="020B0604020202020204" pitchFamily="34" charset="0"/>
              </a:rPr>
              <a:t>More than</a:t>
            </a:r>
            <a:r>
              <a:rPr lang="en-US" b="1" dirty="0">
                <a:latin typeface="Arial" panose="020B0604020202020204" pitchFamily="34" charset="0"/>
                <a:cs typeface="Arial" panose="020B0604020202020204" pitchFamily="34" charset="0"/>
              </a:rPr>
              <a:t> 870,000</a:t>
            </a:r>
            <a:r>
              <a:rPr lang="en-US" dirty="0">
                <a:latin typeface="Arial" panose="020B0604020202020204" pitchFamily="34" charset="0"/>
                <a:cs typeface="Arial" panose="020B0604020202020204" pitchFamily="34" charset="0"/>
              </a:rPr>
              <a:t> deaths per year from cardiovascular disease (CVD)</a:t>
            </a:r>
            <a:endParaRPr lang="en-US" baseline="30000" dirty="0">
              <a:latin typeface="Arial" panose="020B0604020202020204" pitchFamily="34" charset="0"/>
              <a:cs typeface="Arial" panose="020B0604020202020204" pitchFamily="34" charset="0"/>
            </a:endParaRPr>
          </a:p>
          <a:p>
            <a:pPr>
              <a:buClr>
                <a:srgbClr val="7030A0"/>
              </a:buClr>
            </a:pPr>
            <a:r>
              <a:rPr lang="en-US" dirty="0">
                <a:latin typeface="Arial" panose="020B0604020202020204" pitchFamily="34" charset="0"/>
                <a:cs typeface="Arial" panose="020B0604020202020204" pitchFamily="34" charset="0"/>
              </a:rPr>
              <a:t>CVD is the greatest contributor to racial disparities in life expectancy</a:t>
            </a:r>
          </a:p>
          <a:p>
            <a:pPr>
              <a:buClr>
                <a:srgbClr val="7030A0"/>
              </a:buClr>
            </a:pPr>
            <a:r>
              <a:rPr lang="en-US" dirty="0">
                <a:latin typeface="Arial" panose="020B0604020202020204" pitchFamily="34" charset="0"/>
                <a:cs typeface="Arial" panose="020B0604020202020204" pitchFamily="34" charset="0"/>
              </a:rPr>
              <a:t>Uncontrolled hypertension is the primary contributor to the morbidity and mortality rate disparities in CVD between Black and White people.</a:t>
            </a:r>
          </a:p>
        </p:txBody>
      </p:sp>
      <p:sp>
        <p:nvSpPr>
          <p:cNvPr id="5" name="Content Placeholder 4"/>
          <p:cNvSpPr>
            <a:spLocks noGrp="1"/>
          </p:cNvSpPr>
          <p:nvPr>
            <p:ph sz="half" idx="2"/>
          </p:nvPr>
        </p:nvSpPr>
        <p:spPr>
          <a:xfrm>
            <a:off x="5203595" y="5804579"/>
            <a:ext cx="6908161" cy="811078"/>
          </a:xfrm>
        </p:spPr>
        <p:txBody>
          <a:bodyPr>
            <a:noAutofit/>
          </a:bodyPr>
          <a:lstStyle/>
          <a:p>
            <a:pPr marL="0" indent="0">
              <a:lnSpc>
                <a:spcPct val="100000"/>
              </a:lnSpc>
              <a:spcBef>
                <a:spcPts val="0"/>
              </a:spcBef>
              <a:buNone/>
            </a:pPr>
            <a:r>
              <a:rPr lang="en-US" sz="1000" dirty="0"/>
              <a:t>Virani SS, et al. Heart disease and stroke statistics-2020 update: a report from the American Heart Association. </a:t>
            </a:r>
            <a:r>
              <a:rPr lang="en-US" sz="1000" i="1" dirty="0"/>
              <a:t>Circulation</a:t>
            </a:r>
            <a:r>
              <a:rPr lang="en-US" sz="1000" dirty="0"/>
              <a:t>. 2020;141(9):e139-596.</a:t>
            </a:r>
            <a:r>
              <a:rPr lang="en-US" sz="1000" dirty="0">
                <a:latin typeface="Arial" panose="020B0604020202020204" pitchFamily="34" charset="0"/>
                <a:cs typeface="Arial" panose="020B0604020202020204" pitchFamily="34" charset="0"/>
              </a:rPr>
              <a:t>2.</a:t>
            </a:r>
          </a:p>
          <a:p>
            <a:pPr marL="0" indent="0">
              <a:lnSpc>
                <a:spcPct val="100000"/>
              </a:lnSpc>
              <a:spcBef>
                <a:spcPts val="0"/>
              </a:spcBef>
              <a:buNone/>
            </a:pPr>
            <a:r>
              <a:rPr lang="en-US" sz="1000" dirty="0"/>
              <a:t>Centers for Disease Control and Prevention, National Center for Health Statistics. Underlying Cause of Death 1999–2017 on CDC WONDER Online Database website. </a:t>
            </a:r>
            <a:r>
              <a:rPr lang="en-US" sz="1000" u="sng" dirty="0">
                <a:hlinkClick r:id="rId3"/>
              </a:rPr>
              <a:t>http://wonder.cdc.gov/ucd-icd10.html</a:t>
            </a:r>
            <a:r>
              <a:rPr lang="en-US" sz="1000" dirty="0"/>
              <a:t>. Accessed March 12 7, 2020.</a:t>
            </a:r>
          </a:p>
          <a:p>
            <a:pPr marL="0" indent="0">
              <a:lnSpc>
                <a:spcPct val="100000"/>
              </a:lnSpc>
              <a:spcBef>
                <a:spcPts val="0"/>
              </a:spcBef>
              <a:buNone/>
            </a:pPr>
            <a:r>
              <a:rPr lang="en-US" sz="1000" dirty="0" err="1">
                <a:latin typeface="Arial" panose="020B0604020202020204" pitchFamily="34" charset="0"/>
                <a:cs typeface="Arial" panose="020B0604020202020204" pitchFamily="34" charset="0"/>
              </a:rPr>
              <a:t>Kochanek</a:t>
            </a:r>
            <a:r>
              <a:rPr lang="en-US" sz="1000" dirty="0">
                <a:latin typeface="Arial" panose="020B0604020202020204" pitchFamily="34" charset="0"/>
                <a:cs typeface="Arial" panose="020B0604020202020204" pitchFamily="34" charset="0"/>
              </a:rPr>
              <a:t> KD, Arias E, Anderson RN. How did cause of death contribute to racial differences in life expectancy in the United States in 2010? NCHS data brief, no 125. Hyattsville, MD: National Center for Health Statistics. 2013</a:t>
            </a:r>
          </a:p>
        </p:txBody>
      </p:sp>
    </p:spTree>
    <p:extLst>
      <p:ext uri="{BB962C8B-B14F-4D97-AF65-F5344CB8AC3E}">
        <p14:creationId xmlns:p14="http://schemas.microsoft.com/office/powerpoint/2010/main" val="227057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7B15-7522-45A3-AC68-3CC69CBDD84D}"/>
              </a:ext>
            </a:extLst>
          </p:cNvPr>
          <p:cNvSpPr>
            <a:spLocks noGrp="1"/>
          </p:cNvSpPr>
          <p:nvPr>
            <p:ph type="title"/>
          </p:nvPr>
        </p:nvSpPr>
        <p:spPr>
          <a:xfrm>
            <a:off x="0" y="0"/>
            <a:ext cx="12191999" cy="1316736"/>
          </a:xfrm>
        </p:spPr>
        <p:txBody>
          <a:bodyPr>
            <a:noAutofit/>
          </a:bodyPr>
          <a:lstStyle/>
          <a:p>
            <a:r>
              <a:rPr kumimoji="0" lang="en-US" sz="3200" b="1" i="0" u="none" strike="noStrike" kern="1200" cap="none" spc="0" normalizeH="0" baseline="0" noProof="0" dirty="0">
                <a:ln>
                  <a:noFill/>
                </a:ln>
                <a:solidFill>
                  <a:srgbClr val="FFFFFF"/>
                </a:solidFill>
                <a:effectLst/>
                <a:uLnTx/>
                <a:uFillTx/>
                <a:latin typeface="Arial"/>
                <a:ea typeface="+mn-ea"/>
                <a:cs typeface="Arial"/>
              </a:rPr>
              <a:t>Focusing On Health Equity – </a:t>
            </a:r>
            <a:br>
              <a:rPr lang="en-US" sz="3200" b="1" dirty="0">
                <a:latin typeface="Arial"/>
                <a:ea typeface="+mn-ea"/>
                <a:cs typeface="Arial"/>
              </a:rPr>
            </a:br>
            <a:r>
              <a:rPr lang="en-US" sz="3200" b="1" dirty="0">
                <a:effectLst/>
                <a:latin typeface="Arial"/>
                <a:ea typeface="Calibri" panose="020F0502020204030204" pitchFamily="34" charset="0"/>
                <a:cs typeface="Times New Roman"/>
              </a:rPr>
              <a:t>People who Live in Rural Areas and Other ‘Access Deserts’</a:t>
            </a:r>
            <a:endParaRPr lang="en-US" sz="3200" b="1" dirty="0">
              <a:latin typeface="Calibri"/>
              <a:cs typeface="Times New Roman"/>
            </a:endParaRPr>
          </a:p>
        </p:txBody>
      </p:sp>
      <p:sp>
        <p:nvSpPr>
          <p:cNvPr id="2" name="Content Placeholder 1">
            <a:extLst>
              <a:ext uri="{FF2B5EF4-FFF2-40B4-BE49-F238E27FC236}">
                <a16:creationId xmlns:a16="http://schemas.microsoft.com/office/drawing/2014/main" id="{52C33621-63EA-4410-AA3D-92752EC88A6A}"/>
              </a:ext>
            </a:extLst>
          </p:cNvPr>
          <p:cNvSpPr>
            <a:spLocks noGrp="1"/>
          </p:cNvSpPr>
          <p:nvPr>
            <p:ph idx="1"/>
          </p:nvPr>
        </p:nvSpPr>
        <p:spPr>
          <a:xfrm>
            <a:off x="2843696" y="1877900"/>
            <a:ext cx="8691812" cy="3343637"/>
          </a:xfrm>
        </p:spPr>
        <p:txBody>
          <a:bodyPr vert="horz" lIns="91440" tIns="45720" rIns="91440" bIns="45720" rtlCol="0" anchor="t">
            <a:normAutofit lnSpcReduction="10000"/>
          </a:bodyPr>
          <a:lstStyle/>
          <a:p>
            <a:pPr>
              <a:lnSpc>
                <a:spcPct val="120000"/>
              </a:lnSpc>
            </a:pPr>
            <a:r>
              <a:rPr lang="en-US" b="1" dirty="0">
                <a:latin typeface="Arial"/>
                <a:cs typeface="Arial"/>
              </a:rPr>
              <a:t>Focusing on increasing access: </a:t>
            </a:r>
          </a:p>
          <a:p>
            <a:pPr lvl="1">
              <a:lnSpc>
                <a:spcPct val="120000"/>
              </a:lnSpc>
              <a:buFontTx/>
              <a:buChar char="‒"/>
            </a:pPr>
            <a:r>
              <a:rPr lang="en-US" dirty="0">
                <a:latin typeface="Arial"/>
                <a:cs typeface="Arial"/>
              </a:rPr>
              <a:t>Support availability of robust </a:t>
            </a:r>
            <a:r>
              <a:rPr lang="en-US" b="1" dirty="0">
                <a:latin typeface="Arial"/>
                <a:cs typeface="Arial"/>
              </a:rPr>
              <a:t>virtual and remote </a:t>
            </a:r>
            <a:r>
              <a:rPr lang="en-US" dirty="0">
                <a:latin typeface="Arial"/>
                <a:cs typeface="Arial"/>
              </a:rPr>
              <a:t>models of </a:t>
            </a:r>
            <a:r>
              <a:rPr lang="en-US" b="1" dirty="0">
                <a:latin typeface="Arial"/>
                <a:cs typeface="Arial"/>
              </a:rPr>
              <a:t>cardiac rehabilitation </a:t>
            </a:r>
            <a:endParaRPr lang="en-US" b="1" dirty="0"/>
          </a:p>
          <a:p>
            <a:pPr lvl="1">
              <a:lnSpc>
                <a:spcPct val="120000"/>
              </a:lnSpc>
              <a:buFontTx/>
              <a:buChar char="‒"/>
            </a:pPr>
            <a:r>
              <a:rPr lang="en-US" dirty="0">
                <a:latin typeface="Arial"/>
                <a:cs typeface="Arial"/>
              </a:rPr>
              <a:t>Support the use of </a:t>
            </a:r>
            <a:r>
              <a:rPr lang="en-US" b="1" dirty="0">
                <a:latin typeface="Arial"/>
                <a:cs typeface="Arial"/>
              </a:rPr>
              <a:t>SMBP</a:t>
            </a:r>
            <a:r>
              <a:rPr lang="en-US" dirty="0">
                <a:latin typeface="Arial"/>
                <a:cs typeface="Arial"/>
              </a:rPr>
              <a:t> and related </a:t>
            </a:r>
            <a:r>
              <a:rPr lang="en-US" b="1" dirty="0">
                <a:latin typeface="Arial"/>
                <a:cs typeface="Arial"/>
              </a:rPr>
              <a:t>telehealth</a:t>
            </a:r>
            <a:r>
              <a:rPr lang="en-US" dirty="0">
                <a:latin typeface="Arial"/>
                <a:cs typeface="Arial"/>
              </a:rPr>
              <a:t> </a:t>
            </a:r>
            <a:endParaRPr lang="en-US" dirty="0"/>
          </a:p>
          <a:p>
            <a:pPr lvl="1">
              <a:lnSpc>
                <a:spcPct val="120000"/>
              </a:lnSpc>
              <a:buFontTx/>
              <a:buChar char="‒"/>
            </a:pPr>
            <a:r>
              <a:rPr lang="en-US" dirty="0">
                <a:latin typeface="Arial"/>
                <a:cs typeface="Arial"/>
              </a:rPr>
              <a:t>Support expanded scopes of practice for Nurse Practitioners, Physician Assistants, PharmDs, and Community Health Workers</a:t>
            </a:r>
          </a:p>
        </p:txBody>
      </p:sp>
      <p:sp>
        <p:nvSpPr>
          <p:cNvPr id="9" name="TextBox 8">
            <a:extLst>
              <a:ext uri="{FF2B5EF4-FFF2-40B4-BE49-F238E27FC236}">
                <a16:creationId xmlns:a16="http://schemas.microsoft.com/office/drawing/2014/main" id="{6A462D4F-CC03-4217-B165-2AB6951A3A64}"/>
              </a:ext>
            </a:extLst>
          </p:cNvPr>
          <p:cNvSpPr txBox="1"/>
          <p:nvPr/>
        </p:nvSpPr>
        <p:spPr>
          <a:xfrm>
            <a:off x="6586378" y="5329175"/>
            <a:ext cx="5267325"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SMBP = self-measured blood pressure monitoring</a:t>
            </a:r>
            <a:endParaRPr lang="en-US" dirty="0"/>
          </a:p>
        </p:txBody>
      </p:sp>
      <p:pic>
        <p:nvPicPr>
          <p:cNvPr id="8" name="Graphic 7">
            <a:extLst>
              <a:ext uri="{FF2B5EF4-FFF2-40B4-BE49-F238E27FC236}">
                <a16:creationId xmlns:a16="http://schemas.microsoft.com/office/drawing/2014/main" id="{8369F5F6-BBB0-4F0C-BEEA-9E0304A49C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4957" y="1496275"/>
            <a:ext cx="2214563" cy="3916148"/>
          </a:xfrm>
          <a:prstGeom prst="rect">
            <a:avLst/>
          </a:prstGeom>
        </p:spPr>
      </p:pic>
    </p:spTree>
    <p:extLst>
      <p:ext uri="{BB962C8B-B14F-4D97-AF65-F5344CB8AC3E}">
        <p14:creationId xmlns:p14="http://schemas.microsoft.com/office/powerpoint/2010/main" val="715978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B8FA93-9FF1-4071-96F1-19101DA3E514}"/>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Million Hearts</a:t>
            </a:r>
            <a:r>
              <a:rPr kumimoji="0" lang="en-US" sz="3600" b="1" i="0" u="none" strike="noStrike" kern="120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br>
              <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lang="en-US" sz="2800" i="1" dirty="0">
                <a:solidFill>
                  <a:srgbClr val="FFFFFF"/>
                </a:solidFill>
                <a:latin typeface="Arial" panose="020B0604020202020204" pitchFamily="34" charset="0"/>
                <a:cs typeface="Arial" panose="020B0604020202020204" pitchFamily="34" charset="0"/>
              </a:rPr>
              <a:t>Resources and Tools</a:t>
            </a:r>
            <a:endParaRPr lang="en-US" b="1" dirty="0"/>
          </a:p>
        </p:txBody>
      </p:sp>
      <p:sp>
        <p:nvSpPr>
          <p:cNvPr id="2" name="Content Placeholder 1">
            <a:extLst>
              <a:ext uri="{FF2B5EF4-FFF2-40B4-BE49-F238E27FC236}">
                <a16:creationId xmlns:a16="http://schemas.microsoft.com/office/drawing/2014/main" id="{AC72BF86-0FA1-42F6-BC1C-2B1226901731}"/>
              </a:ext>
            </a:extLst>
          </p:cNvPr>
          <p:cNvSpPr>
            <a:spLocks noGrp="1"/>
          </p:cNvSpPr>
          <p:nvPr>
            <p:ph idx="1"/>
          </p:nvPr>
        </p:nvSpPr>
        <p:spPr>
          <a:xfrm>
            <a:off x="838200" y="1466920"/>
            <a:ext cx="10515600" cy="4351338"/>
          </a:xfrm>
        </p:spPr>
        <p:txBody>
          <a:bodyPr>
            <a:normAutofit fontScale="92500"/>
          </a:bodyPr>
          <a:lstStyle/>
          <a:p>
            <a:pPr>
              <a:lnSpc>
                <a:spcPct val="110000"/>
              </a:lnSpc>
              <a:buClr>
                <a:schemeClr val="accent1"/>
              </a:buClr>
            </a:pPr>
            <a:r>
              <a:rPr lang="en-US" sz="2400" b="1" u="sng" dirty="0">
                <a:latin typeface="Arial" panose="020B0604020202020204" pitchFamily="34" charset="0"/>
                <a:cs typeface="Arial" panose="020B0604020202020204" pitchFamily="34" charset="0"/>
              </a:rPr>
              <a:t>Quality Improvement Change Packages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hypertension control, tobacco cessation, cardiac rehabilitation </a:t>
            </a:r>
          </a:p>
          <a:p>
            <a:pPr>
              <a:lnSpc>
                <a:spcPct val="110000"/>
              </a:lnSpc>
              <a:buClr>
                <a:schemeClr val="accent1"/>
              </a:buClr>
            </a:pPr>
            <a:r>
              <a:rPr lang="en-US" sz="2400" b="1" u="sng" dirty="0">
                <a:latin typeface="Arial" panose="020B0604020202020204" pitchFamily="34" charset="0"/>
                <a:cs typeface="Arial" panose="020B0604020202020204" pitchFamily="34" charset="0"/>
              </a:rPr>
              <a:t>Action Guides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hypertension control; self-measured blood pressure monitoring (SMBP); tobacco cessation; medication adherence</a:t>
            </a:r>
          </a:p>
          <a:p>
            <a:pPr>
              <a:lnSpc>
                <a:spcPct val="110000"/>
              </a:lnSpc>
              <a:buClr>
                <a:schemeClr val="accent1"/>
              </a:buClr>
            </a:pPr>
            <a:r>
              <a:rPr lang="en-US" sz="2400" b="1" u="sng" dirty="0">
                <a:latin typeface="Arial" panose="020B0604020202020204" pitchFamily="34" charset="0"/>
                <a:cs typeface="Arial" panose="020B0604020202020204" pitchFamily="34" charset="0"/>
              </a:rPr>
              <a:t>Protocols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hypertension treatment; tobacco cessation; cholesterol management</a:t>
            </a:r>
          </a:p>
          <a:p>
            <a:pPr marL="228600" lvl="1">
              <a:lnSpc>
                <a:spcPct val="110000"/>
              </a:lnSpc>
              <a:buClr>
                <a:schemeClr val="accent1"/>
              </a:buClr>
            </a:pPr>
            <a:r>
              <a:rPr lang="en-US" b="1" u="sng" dirty="0">
                <a:latin typeface="Arial" panose="020B0604020202020204" pitchFamily="34" charset="0"/>
                <a:cs typeface="Arial" panose="020B0604020202020204" pitchFamily="34" charset="0"/>
              </a:rPr>
              <a:t>Messages and Resources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u</a:t>
            </a:r>
            <a:r>
              <a:rPr lang="en-US" dirty="0">
                <a:latin typeface="Arial" panose="020B0604020202020204" pitchFamily="34" charset="0"/>
                <a:cs typeface="Arial" panose="020B0604020202020204" pitchFamily="34" charset="0"/>
              </a:rPr>
              <a:t>ndiagnosed hypertension, medication adherence, health IT, SMBP, particle pollution, physical activity, tobacco use, cholesterol management, blood pressure control, hypertensive disorders of pregnancy </a:t>
            </a:r>
          </a:p>
          <a:p>
            <a:pPr>
              <a:lnSpc>
                <a:spcPct val="110000"/>
              </a:lnSpc>
              <a:buClr>
                <a:schemeClr val="accent1"/>
              </a:buClr>
            </a:pPr>
            <a:r>
              <a:rPr lang="en-US" sz="2400" b="1" u="sng" dirty="0">
                <a:latin typeface="Arial" panose="020B0604020202020204" pitchFamily="34" charset="0"/>
                <a:cs typeface="Arial" panose="020B0604020202020204" pitchFamily="34" charset="0"/>
              </a:rPr>
              <a:t>Clinical Quality Measures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alignment </a:t>
            </a:r>
          </a:p>
          <a:p>
            <a:pPr>
              <a:lnSpc>
                <a:spcPct val="110000"/>
              </a:lnSpc>
              <a:buClr>
                <a:schemeClr val="accent1"/>
              </a:buClr>
            </a:pPr>
            <a:r>
              <a:rPr lang="en-US" sz="2400" b="1" u="sng" dirty="0">
                <a:latin typeface="Arial" panose="020B0604020202020204" pitchFamily="34" charset="0"/>
                <a:cs typeface="Arial" panose="020B0604020202020204" pitchFamily="34" charset="0"/>
              </a:rPr>
              <a:t>Consumer Resources and Tools</a:t>
            </a:r>
            <a:endParaRPr lang="en-US" sz="3200" dirty="0"/>
          </a:p>
        </p:txBody>
      </p:sp>
    </p:spTree>
    <p:extLst>
      <p:ext uri="{BB962C8B-B14F-4D97-AF65-F5344CB8AC3E}">
        <p14:creationId xmlns:p14="http://schemas.microsoft.com/office/powerpoint/2010/main" val="230650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7B15-7522-45A3-AC68-3CC69CBDD84D}"/>
              </a:ext>
            </a:extLst>
          </p:cNvPr>
          <p:cNvSpPr>
            <a:spLocks noGrp="1"/>
          </p:cNvSpPr>
          <p:nvPr>
            <p:ph type="title"/>
          </p:nvPr>
        </p:nvSpPr>
        <p:spPr>
          <a:xfrm>
            <a:off x="405353" y="0"/>
            <a:ext cx="11500701" cy="1316736"/>
          </a:xfrm>
        </p:spPr>
        <p:txBody>
          <a:bodyPr>
            <a:noAutofit/>
          </a:bodyPr>
          <a:lstStyle/>
          <a:p>
            <a:r>
              <a:rPr lang="en-US" sz="4000" b="1" dirty="0"/>
              <a:t>Our Commitment</a:t>
            </a:r>
          </a:p>
        </p:txBody>
      </p:sp>
      <p:sp>
        <p:nvSpPr>
          <p:cNvPr id="2" name="Content Placeholder 1">
            <a:extLst>
              <a:ext uri="{FF2B5EF4-FFF2-40B4-BE49-F238E27FC236}">
                <a16:creationId xmlns:a16="http://schemas.microsoft.com/office/drawing/2014/main" id="{52C33621-63EA-4410-AA3D-92752EC88A6A}"/>
              </a:ext>
            </a:extLst>
          </p:cNvPr>
          <p:cNvSpPr>
            <a:spLocks noGrp="1"/>
          </p:cNvSpPr>
          <p:nvPr>
            <p:ph idx="1"/>
          </p:nvPr>
        </p:nvSpPr>
        <p:spPr/>
        <p:txBody>
          <a:bodyPr/>
          <a:lstStyle/>
          <a:p>
            <a:r>
              <a:rPr lang="en-US" dirty="0">
                <a:latin typeface="Arial" panose="020B0604020202020204" pitchFamily="34" charset="0"/>
              </a:rPr>
              <a:t>[Insert partner statement of commitment]</a:t>
            </a:r>
          </a:p>
          <a:p>
            <a:r>
              <a:rPr lang="en-US" dirty="0">
                <a:latin typeface="Arial" panose="020B0604020202020204" pitchFamily="34" charset="0"/>
              </a:rPr>
              <a:t>[Insert description of intended actions] </a:t>
            </a:r>
            <a:endParaRPr lang="en-US" dirty="0"/>
          </a:p>
        </p:txBody>
      </p:sp>
    </p:spTree>
    <p:extLst>
      <p:ext uri="{BB962C8B-B14F-4D97-AF65-F5344CB8AC3E}">
        <p14:creationId xmlns:p14="http://schemas.microsoft.com/office/powerpoint/2010/main" val="351888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37B15-7522-45A3-AC68-3CC69CBDD84D}"/>
              </a:ext>
            </a:extLst>
          </p:cNvPr>
          <p:cNvSpPr>
            <a:spLocks noGrp="1"/>
          </p:cNvSpPr>
          <p:nvPr>
            <p:ph type="title"/>
          </p:nvPr>
        </p:nvSpPr>
        <p:spPr>
          <a:xfrm>
            <a:off x="405353" y="0"/>
            <a:ext cx="11500701" cy="1316736"/>
          </a:xfrm>
        </p:spPr>
        <p:txBody>
          <a:bodyPr>
            <a:noAutofit/>
          </a:bodyPr>
          <a:lstStyle/>
          <a:p>
            <a:r>
              <a:rPr lang="en-US" sz="4000" b="1" dirty="0"/>
              <a:t>Stay Connected</a:t>
            </a:r>
          </a:p>
        </p:txBody>
      </p:sp>
      <p:sp>
        <p:nvSpPr>
          <p:cNvPr id="2" name="Content Placeholder 1">
            <a:extLst>
              <a:ext uri="{FF2B5EF4-FFF2-40B4-BE49-F238E27FC236}">
                <a16:creationId xmlns:a16="http://schemas.microsoft.com/office/drawing/2014/main" id="{52C33621-63EA-4410-AA3D-92752EC88A6A}"/>
              </a:ext>
            </a:extLst>
          </p:cNvPr>
          <p:cNvSpPr>
            <a:spLocks noGrp="1"/>
          </p:cNvSpPr>
          <p:nvPr>
            <p:ph idx="1"/>
          </p:nvPr>
        </p:nvSpPr>
        <p:spPr>
          <a:xfrm>
            <a:off x="1018674" y="1863969"/>
            <a:ext cx="10515600" cy="3940016"/>
          </a:xfrm>
        </p:spPr>
        <p:txBody>
          <a:bodyPr/>
          <a:lstStyle/>
          <a:p>
            <a:r>
              <a:rPr lang="en-US" dirty="0"/>
              <a:t>Million Hearts</a:t>
            </a:r>
            <a:r>
              <a:rPr lang="en-US" baseline="30000" dirty="0"/>
              <a:t>®</a:t>
            </a:r>
            <a:r>
              <a:rPr lang="en-US" dirty="0"/>
              <a:t> e-Update Newsletter</a:t>
            </a:r>
          </a:p>
          <a:p>
            <a:pPr lvl="1">
              <a:buFont typeface="Arial" panose="020B0604020202020204" pitchFamily="34" charset="0"/>
              <a:buChar char="–"/>
            </a:pPr>
            <a:r>
              <a:rPr lang="en-US"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tooltip="Subscribe to the Million Hearts® e-Update newsletter links to https://millionhearts.hhs.gov/news-media/news.html"/>
              </a:rPr>
              <a:t>Subscribe</a:t>
            </a:r>
            <a:r>
              <a:rPr lang="en-US" dirty="0">
                <a:effectLst/>
                <a:latin typeface="Arial" panose="020B0604020202020204" pitchFamily="34" charset="0"/>
                <a:ea typeface="Times New Roman" panose="02020603050405020304" pitchFamily="18" charset="0"/>
                <a:cs typeface="Arial" panose="020B0604020202020204" pitchFamily="34" charset="0"/>
              </a:rPr>
              <a:t> to receive the quarterly and ad hoc Million Hearts® e-Update </a:t>
            </a:r>
            <a:r>
              <a:rPr lang="en-US" sz="2400" kern="1200" dirty="0">
                <a:solidFill>
                  <a:schemeClr val="tx1"/>
                </a:solidFill>
                <a:latin typeface="Arial" panose="020B0604020202020204" pitchFamily="34" charset="0"/>
                <a:ea typeface="Arial" charset="0"/>
                <a:cs typeface="Times New Roman" panose="02020603050405020304" pitchFamily="18" charset="0"/>
              </a:rPr>
              <a:t>newsletter</a:t>
            </a:r>
            <a:r>
              <a:rPr lang="en-US" sz="1800" dirty="0">
                <a:effectLst/>
                <a:latin typeface="Calibri" panose="020F0502020204030204" pitchFamily="34" charset="0"/>
                <a:ea typeface="Times New Roman" panose="02020603050405020304" pitchFamily="18" charset="0"/>
              </a:rPr>
              <a:t> </a:t>
            </a:r>
            <a:endParaRPr lang="en-US" dirty="0"/>
          </a:p>
          <a:p>
            <a:r>
              <a:rPr lang="en-US" dirty="0"/>
              <a:t>Million Hearts</a:t>
            </a:r>
            <a:r>
              <a:rPr lang="en-US" baseline="30000" dirty="0"/>
              <a:t>®</a:t>
            </a:r>
            <a:r>
              <a:rPr lang="en-US" dirty="0"/>
              <a:t> on social media </a:t>
            </a:r>
          </a:p>
          <a:p>
            <a:pPr lvl="1">
              <a:buFont typeface="Arial" panose="020B0604020202020204" pitchFamily="34" charset="0"/>
              <a:buChar char="–"/>
            </a:pPr>
            <a:r>
              <a:rPr lang="en-US" dirty="0">
                <a:latin typeface="Arial" panose="020B0604020202020204" pitchFamily="34" charset="0"/>
                <a:cs typeface="Times New Roman" panose="02020603050405020304" pitchFamily="18" charset="0"/>
              </a:rPr>
              <a:t>Facebook</a:t>
            </a:r>
            <a:r>
              <a:rPr lang="en-US" dirty="0"/>
              <a:t> – </a:t>
            </a:r>
            <a:r>
              <a:rPr lang="en-US" dirty="0">
                <a:hlinkClick r:id="rId4" tooltip="Visit Million Hearts® on Facebook links to https://www.facebook.com/millionhearts"/>
              </a:rPr>
              <a:t>Million Hearts® on Facebook </a:t>
            </a:r>
            <a:endParaRPr lang="en-US" dirty="0"/>
          </a:p>
          <a:p>
            <a:pPr lvl="1">
              <a:buFont typeface="Arial" panose="020B0604020202020204" pitchFamily="34" charset="0"/>
              <a:buChar char="–"/>
            </a:pPr>
            <a:r>
              <a:rPr lang="en-US" dirty="0"/>
              <a:t>Twitter – </a:t>
            </a:r>
            <a:r>
              <a:rPr lang="en-US" dirty="0">
                <a:hlinkClick r:id="rId5" tooltip="Follow Million Hearts on Twitter @MillionHeartsUS links to https://twitter.com/millionheartsus"/>
              </a:rPr>
              <a:t>@MillionHeartsUS</a:t>
            </a:r>
            <a:r>
              <a:rPr lang="en-US" dirty="0"/>
              <a:t> </a:t>
            </a:r>
          </a:p>
          <a:p>
            <a:pPr lvl="1">
              <a:buFont typeface="Arial" panose="020B0604020202020204" pitchFamily="34" charset="0"/>
              <a:buChar char="–"/>
            </a:pPr>
            <a:r>
              <a:rPr lang="en-US" dirty="0"/>
              <a:t>LinkedIn – </a:t>
            </a:r>
            <a:r>
              <a:rPr lang="en-US" dirty="0">
                <a:hlinkClick r:id="rId6" tooltip="Million Hearts® LinkedIn Showcase page at https://www.linkedin.com/showcase/million-hearts/"/>
              </a:rPr>
              <a:t>Million Hearts® LinkedIn Showcase page </a:t>
            </a:r>
            <a:endParaRPr lang="en-US" dirty="0"/>
          </a:p>
          <a:p>
            <a:r>
              <a:rPr lang="en-US" dirty="0"/>
              <a:t>Million Hearts</a:t>
            </a:r>
            <a:r>
              <a:rPr lang="en-US" baseline="30000" dirty="0"/>
              <a:t> ®</a:t>
            </a:r>
            <a:r>
              <a:rPr lang="en-US" dirty="0"/>
              <a:t> Website – </a:t>
            </a:r>
            <a:r>
              <a:rPr lang="en-US" dirty="0">
                <a:hlinkClick r:id="rId7" tooltip="Million Hearts® website at https://millionhearts.hhs.gov/"/>
              </a:rPr>
              <a:t>Million Hearts® (hhs.gov)</a:t>
            </a:r>
            <a:r>
              <a:rPr lang="en-US" dirty="0"/>
              <a:t> </a:t>
            </a:r>
          </a:p>
        </p:txBody>
      </p:sp>
    </p:spTree>
    <p:extLst>
      <p:ext uri="{BB962C8B-B14F-4D97-AF65-F5344CB8AC3E}">
        <p14:creationId xmlns:p14="http://schemas.microsoft.com/office/powerpoint/2010/main" val="340868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744B4CF2-91DC-4AC5-953D-5AED248CAEA4}"/>
              </a:ext>
            </a:extLst>
          </p:cNvPr>
          <p:cNvSpPr>
            <a:spLocks noGrp="1"/>
          </p:cNvSpPr>
          <p:nvPr>
            <p:ph type="title"/>
          </p:nvPr>
        </p:nvSpPr>
        <p:spPr>
          <a:xfrm>
            <a:off x="838200" y="0"/>
            <a:ext cx="10515600" cy="1316736"/>
          </a:xfrm>
        </p:spPr>
        <p:txBody>
          <a:bodyPr/>
          <a:lstStyle/>
          <a:p>
            <a:r>
              <a:rPr lang="en-US" b="1" dirty="0"/>
              <a:t>Heart Disease and Stroke Mortality Trends 1950-2015</a:t>
            </a:r>
          </a:p>
        </p:txBody>
      </p:sp>
      <p:pic>
        <p:nvPicPr>
          <p:cNvPr id="12" name="Picture 11" descr="A graph comparing death rates per 100,000 population for cardiovascular disease, coronary heart disease, and stroke from 1950 to 2015. Cardiovascular disease has had consistently the highest death rate, and stroke the lowest. Death rates for all three have fallen steadily. The rate for cardiovascular diseased started at more than 800 in 1950 and just over 200 in 2015. The rate for coronary heart disease was over 400 in 1950 and but was around 100 in 2015. The rate for stroke was just under 200 in 1950 and was below 50 in 2015.">
            <a:extLst>
              <a:ext uri="{FF2B5EF4-FFF2-40B4-BE49-F238E27FC236}">
                <a16:creationId xmlns:a16="http://schemas.microsoft.com/office/drawing/2014/main" id="{11272D52-EBA3-4DBB-B267-D8F82A74CE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5000"/>
                    </a14:imgEffect>
                  </a14:imgLayer>
                </a14:imgProps>
              </a:ext>
            </a:extLst>
          </a:blip>
          <a:stretch>
            <a:fillRect/>
          </a:stretch>
        </p:blipFill>
        <p:spPr>
          <a:xfrm>
            <a:off x="2732010" y="1549610"/>
            <a:ext cx="6539089" cy="4406777"/>
          </a:xfrm>
          <a:prstGeom prst="rect">
            <a:avLst/>
          </a:prstGeom>
        </p:spPr>
      </p:pic>
      <p:sp>
        <p:nvSpPr>
          <p:cNvPr id="13" name="TextBox 12">
            <a:extLst>
              <a:ext uri="{FF2B5EF4-FFF2-40B4-BE49-F238E27FC236}">
                <a16:creationId xmlns:a16="http://schemas.microsoft.com/office/drawing/2014/main" id="{0E96ACD0-D3B0-4721-A722-37BA0E34F367}"/>
              </a:ext>
            </a:extLst>
          </p:cNvPr>
          <p:cNvSpPr txBox="1"/>
          <p:nvPr/>
        </p:nvSpPr>
        <p:spPr>
          <a:xfrm>
            <a:off x="6123623" y="6189262"/>
            <a:ext cx="58750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Mensah GA, Wei GS, Sorlie PD, et al.  Decline in Cardiovascular Mortality – Possible Causes and Implications.  Circulation Research. 2017;120:366-380. </a:t>
            </a:r>
          </a:p>
        </p:txBody>
      </p:sp>
    </p:spTree>
    <p:extLst>
      <p:ext uri="{BB962C8B-B14F-4D97-AF65-F5344CB8AC3E}">
        <p14:creationId xmlns:p14="http://schemas.microsoft.com/office/powerpoint/2010/main" val="116630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78B70-5C88-4F30-B310-12337DA49951}"/>
              </a:ext>
            </a:extLst>
          </p:cNvPr>
          <p:cNvSpPr>
            <a:spLocks noGrp="1"/>
          </p:cNvSpPr>
          <p:nvPr>
            <p:ph type="title"/>
          </p:nvPr>
        </p:nvSpPr>
        <p:spPr>
          <a:xfrm>
            <a:off x="461913" y="0"/>
            <a:ext cx="11274457" cy="1316736"/>
          </a:xfrm>
        </p:spPr>
        <p:txBody>
          <a:bodyPr/>
          <a:lstStyle/>
          <a:p>
            <a:r>
              <a:rPr lang="en-US" b="1" dirty="0"/>
              <a:t>Missed Opportunities for Better Cardiovascular Health</a:t>
            </a:r>
          </a:p>
        </p:txBody>
      </p:sp>
      <p:sp>
        <p:nvSpPr>
          <p:cNvPr id="2" name="Content Placeholder 1">
            <a:extLst>
              <a:ext uri="{FF2B5EF4-FFF2-40B4-BE49-F238E27FC236}">
                <a16:creationId xmlns:a16="http://schemas.microsoft.com/office/drawing/2014/main" id="{2410251C-A8B0-4592-BC81-C7D9AE93000C}"/>
              </a:ext>
            </a:extLst>
          </p:cNvPr>
          <p:cNvSpPr>
            <a:spLocks noGrp="1"/>
          </p:cNvSpPr>
          <p:nvPr>
            <p:ph idx="1"/>
          </p:nvPr>
        </p:nvSpPr>
        <p:spPr>
          <a:xfrm>
            <a:off x="838200" y="1825625"/>
            <a:ext cx="10719062" cy="3444644"/>
          </a:xfrm>
        </p:spPr>
        <p:txBody>
          <a:bodyPr/>
          <a:lstStyle/>
          <a:p>
            <a:pPr marL="0" indent="0">
              <a:buNone/>
              <a:tabLst>
                <a:tab pos="1371600" algn="dec"/>
                <a:tab pos="2286000" algn="dec"/>
              </a:tabLst>
            </a:pPr>
            <a:r>
              <a:rPr lang="en-US" sz="3200" b="1" dirty="0"/>
              <a:t>	4.1 M</a:t>
            </a:r>
            <a:r>
              <a:rPr lang="en-US" sz="3200" baseline="30000" dirty="0"/>
              <a:t>1</a:t>
            </a:r>
            <a:r>
              <a:rPr lang="en-US" sz="3200" dirty="0"/>
              <a:t> not taking aspirin as recommended </a:t>
            </a:r>
          </a:p>
          <a:p>
            <a:pPr marL="0" indent="0">
              <a:buNone/>
              <a:tabLst>
                <a:tab pos="1371600" algn="dec"/>
                <a:tab pos="2286000" algn="dec"/>
              </a:tabLst>
            </a:pPr>
            <a:r>
              <a:rPr lang="en-US" sz="3200" b="1" dirty="0"/>
              <a:t>	67.8 M</a:t>
            </a:r>
            <a:r>
              <a:rPr lang="en-US" sz="3200" baseline="30000" dirty="0"/>
              <a:t>2</a:t>
            </a:r>
            <a:r>
              <a:rPr lang="en-US" sz="3200" b="1" dirty="0"/>
              <a:t> </a:t>
            </a:r>
            <a:r>
              <a:rPr lang="en-US" sz="3200" dirty="0"/>
              <a:t>with uncontrolled BP (</a:t>
            </a:r>
            <a:r>
              <a:rPr lang="en-US" sz="3200" dirty="0">
                <a:latin typeface="Arial" panose="020B0604020202020204" pitchFamily="34" charset="0"/>
                <a:cs typeface="Arial" panose="020B0604020202020204" pitchFamily="34" charset="0"/>
              </a:rPr>
              <a:t>≥ 130/80 mm Hg)</a:t>
            </a:r>
          </a:p>
          <a:p>
            <a:pPr marL="0" indent="0">
              <a:buNone/>
              <a:tabLst>
                <a:tab pos="1371600" algn="dec"/>
                <a:tab pos="2286000" algn="dec"/>
              </a:tabLst>
            </a:pPr>
            <a:r>
              <a:rPr lang="en-US" sz="3200" b="1" dirty="0">
                <a:latin typeface="Arial" panose="020B0604020202020204" pitchFamily="34" charset="0"/>
                <a:cs typeface="Arial" panose="020B0604020202020204" pitchFamily="34" charset="0"/>
              </a:rPr>
              <a:t>	37.5 M</a:t>
            </a:r>
            <a:r>
              <a:rPr lang="en-US" sz="3200" baseline="30000" dirty="0"/>
              <a:t>3</a:t>
            </a:r>
            <a:r>
              <a:rPr lang="en-US" sz="3200" dirty="0">
                <a:latin typeface="Arial" panose="020B0604020202020204" pitchFamily="34" charset="0"/>
                <a:cs typeface="Arial" panose="020B0604020202020204" pitchFamily="34" charset="0"/>
              </a:rPr>
              <a:t> not taking statins as recommended </a:t>
            </a:r>
          </a:p>
          <a:p>
            <a:pPr marL="0" indent="0">
              <a:buNone/>
              <a:tabLst>
                <a:tab pos="1371600" algn="dec"/>
                <a:tab pos="2286000" algn="dec"/>
              </a:tabLst>
            </a:pPr>
            <a:r>
              <a:rPr lang="en-US" sz="3200" b="1" dirty="0">
                <a:latin typeface="Arial" panose="020B0604020202020204" pitchFamily="34" charset="0"/>
                <a:cs typeface="Arial" panose="020B0604020202020204" pitchFamily="34" charset="0"/>
              </a:rPr>
              <a:t>	52.5 M</a:t>
            </a:r>
            <a:r>
              <a:rPr lang="en-US" sz="3200" baseline="30000" dirty="0"/>
              <a:t>4</a:t>
            </a:r>
            <a:r>
              <a:rPr lang="en-US" sz="3200" dirty="0">
                <a:latin typeface="Arial" panose="020B0604020202020204" pitchFamily="34" charset="0"/>
                <a:cs typeface="Arial" panose="020B0604020202020204" pitchFamily="34" charset="0"/>
              </a:rPr>
              <a:t> combustible tobacco users</a:t>
            </a:r>
          </a:p>
          <a:p>
            <a:pPr marL="0" indent="0">
              <a:buNone/>
              <a:tabLst>
                <a:tab pos="1371600" algn="dec"/>
                <a:tab pos="2286000" algn="dec"/>
              </a:tabLst>
            </a:pP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69.7 M</a:t>
            </a:r>
            <a:r>
              <a:rPr lang="en-US" sz="3200" baseline="30000" dirty="0"/>
              <a:t>5</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who are physically inactive </a:t>
            </a:r>
          </a:p>
          <a:p>
            <a:pPr marL="0" indent="0">
              <a:buNone/>
              <a:tabLst>
                <a:tab pos="1371600" algn="dec"/>
                <a:tab pos="2286000" algn="dec"/>
              </a:tabLst>
            </a:pPr>
            <a:r>
              <a:rPr lang="en-US" sz="3200" b="1" dirty="0"/>
              <a:t>	~</a:t>
            </a:r>
            <a:r>
              <a:rPr lang="en-US" sz="3200" b="1" dirty="0">
                <a:highlight>
                  <a:srgbClr val="FFFF00"/>
                </a:highlight>
              </a:rPr>
              <a:t>231.5 M </a:t>
            </a:r>
            <a:r>
              <a:rPr lang="en-US" sz="3200" dirty="0">
                <a:highlight>
                  <a:srgbClr val="FFFF00"/>
                </a:highlight>
              </a:rPr>
              <a:t>missed opportunities </a:t>
            </a:r>
          </a:p>
        </p:txBody>
      </p:sp>
      <p:cxnSp>
        <p:nvCxnSpPr>
          <p:cNvPr id="5" name="Straight Connector 4">
            <a:extLst>
              <a:ext uri="{FF2B5EF4-FFF2-40B4-BE49-F238E27FC236}">
                <a16:creationId xmlns:a16="http://schemas.microsoft.com/office/drawing/2014/main" id="{D1439E3D-00D2-4DDF-A520-3DBACE258B77}"/>
              </a:ext>
              <a:ext uri="{C183D7F6-B498-43B3-948B-1728B52AA6E4}">
                <adec:decorative xmlns:adec="http://schemas.microsoft.com/office/drawing/2017/decorative" val="1"/>
              </a:ext>
            </a:extLst>
          </p:cNvPr>
          <p:cNvCxnSpPr>
            <a:cxnSpLocks/>
          </p:cNvCxnSpPr>
          <p:nvPr/>
        </p:nvCxnSpPr>
        <p:spPr>
          <a:xfrm>
            <a:off x="1102936" y="4600281"/>
            <a:ext cx="9926425"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556F623-3162-4E03-842E-C5011A86AEB1}"/>
              </a:ext>
            </a:extLst>
          </p:cNvPr>
          <p:cNvSpPr txBox="1"/>
          <p:nvPr/>
        </p:nvSpPr>
        <p:spPr>
          <a:xfrm>
            <a:off x="2878318" y="5777317"/>
            <a:ext cx="9313682" cy="1061829"/>
          </a:xfrm>
          <a:prstGeom prst="rect">
            <a:avLst/>
          </a:prstGeom>
          <a:noFill/>
        </p:spPr>
        <p:txBody>
          <a:bodyPr wrap="square" rtlCol="0">
            <a:spAutoFit/>
          </a:bodyPr>
          <a:lstStyle/>
          <a:p>
            <a:pPr marL="228600" indent="-228600">
              <a:buFont typeface="+mj-lt"/>
              <a:buAutoNum type="arabicPeriod"/>
              <a:defRPr/>
            </a:pPr>
            <a:r>
              <a:rPr lang="en-US" sz="900" dirty="0">
                <a:latin typeface="Arial" panose="020B0604020202020204" pitchFamily="34" charset="0"/>
                <a:cs typeface="Arial" panose="020B0604020202020204" pitchFamily="34" charset="0"/>
              </a:rPr>
              <a:t>Wall HK, et al. Vital Signs: Prevalence of Key Cardiovascular Disease Risk Factors for Million Hearts 2022 — 2011–2016. MMWR. 2018;67(35):983-991.</a:t>
            </a:r>
          </a:p>
          <a:p>
            <a:pPr marL="228600" indent="-228600">
              <a:buFont typeface="+mj-lt"/>
              <a:buAutoNum type="arabicPeriod"/>
              <a:defRPr/>
            </a:pPr>
            <a:r>
              <a:rPr lang="en-US" sz="900" dirty="0">
                <a:latin typeface="Arial" panose="020B0604020202020204" pitchFamily="34" charset="0"/>
                <a:cs typeface="Arial" panose="020B0604020202020204" pitchFamily="34" charset="0"/>
              </a:rPr>
              <a:t>Centers for Disease Control and Prevention (CDC). Hypertension Cascade: Hypertension Prevalence, Treatment and Control Estimates Among US Adults Aged 18 Years and Older Applying the Criteria From the American College of Cardiology and American Heart Association’s 2017 Hypertension Guideline—NHANES 2015–2018. Atlanta, GA: US Department of Health and Human Services; 2019. </a:t>
            </a:r>
            <a:r>
              <a:rPr lang="en-US" sz="900" dirty="0">
                <a:latin typeface="Arial" panose="020B0604020202020204" pitchFamily="34" charset="0"/>
                <a:cs typeface="Arial" panose="020B0604020202020204" pitchFamily="34" charset="0"/>
                <a:hlinkClick r:id="rId3"/>
              </a:rPr>
              <a:t>https://millionhearts.hhs.gov/data-reports/hypertension-prevalence.html</a:t>
            </a:r>
            <a:r>
              <a:rPr lang="en-US" sz="900" dirty="0">
                <a:latin typeface="Arial" panose="020B0604020202020204" pitchFamily="34" charset="0"/>
                <a:cs typeface="Arial" panose="020B0604020202020204" pitchFamily="34" charset="0"/>
              </a:rPr>
              <a:t>. Accessed August 21, 2021.</a:t>
            </a:r>
          </a:p>
          <a:p>
            <a:pPr marL="228600" indent="-228600">
              <a:buFont typeface="+mj-lt"/>
              <a:buAutoNum type="arabicPeriod"/>
              <a:defRPr/>
            </a:pPr>
            <a:r>
              <a:rPr lang="en-US" sz="900" dirty="0">
                <a:latin typeface="Arial" panose="020B0604020202020204" pitchFamily="34" charset="0"/>
                <a:cs typeface="Arial" panose="020B0604020202020204" pitchFamily="34" charset="0"/>
              </a:rPr>
              <a:t>Thompson-Paul AM, et al. Recommended and Observed Statin Use among U.S. Adults – National Health and Nutrition Examination Survey, 2011-2018. JACC. In submission.</a:t>
            </a:r>
          </a:p>
          <a:p>
            <a:pPr marL="228600" indent="-228600">
              <a:buFont typeface="+mj-lt"/>
              <a:buAutoNum type="arabicPeriod"/>
              <a:defRPr/>
            </a:pPr>
            <a:r>
              <a:rPr lang="en-US" sz="900" dirty="0">
                <a:latin typeface="Arial" panose="020B0604020202020204" pitchFamily="34" charset="0"/>
                <a:cs typeface="Arial" panose="020B0604020202020204" pitchFamily="34" charset="0"/>
              </a:rPr>
              <a:t>Internal analysis of 2019 National Survey on Drug Use and Health data. </a:t>
            </a:r>
          </a:p>
          <a:p>
            <a:pPr marL="228600" indent="-228600">
              <a:buFont typeface="+mj-lt"/>
              <a:buAutoNum type="arabicPeriod"/>
              <a:defRPr/>
            </a:pPr>
            <a:r>
              <a:rPr lang="en-US" sz="900" dirty="0">
                <a:latin typeface="Arial" panose="020B0604020202020204" pitchFamily="34" charset="0"/>
                <a:cs typeface="Arial" panose="020B0604020202020204" pitchFamily="34" charset="0"/>
              </a:rPr>
              <a:t>Preliminary results from internal analysis of 2020 National Health Interview Survey data.</a:t>
            </a:r>
          </a:p>
        </p:txBody>
      </p:sp>
    </p:spTree>
    <p:extLst>
      <p:ext uri="{BB962C8B-B14F-4D97-AF65-F5344CB8AC3E}">
        <p14:creationId xmlns:p14="http://schemas.microsoft.com/office/powerpoint/2010/main" val="207320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907171-1202-48FE-8115-84A978393AA1}"/>
              </a:ext>
            </a:extLst>
          </p:cNvPr>
          <p:cNvSpPr>
            <a:spLocks noGrp="1"/>
          </p:cNvSpPr>
          <p:nvPr>
            <p:ph type="title"/>
          </p:nvPr>
        </p:nvSpPr>
        <p:spPr/>
        <p:txBody>
          <a:bodyPr/>
          <a:lstStyle/>
          <a:p>
            <a:r>
              <a:rPr lang="en-US" b="1" dirty="0"/>
              <a:t>Million Hearts</a:t>
            </a:r>
            <a:r>
              <a:rPr lang="en-US" b="1" baseline="30000" dirty="0"/>
              <a:t>®</a:t>
            </a:r>
            <a:r>
              <a:rPr lang="en-US" b="1" dirty="0"/>
              <a:t> 2027</a:t>
            </a:r>
          </a:p>
        </p:txBody>
      </p:sp>
      <p:sp>
        <p:nvSpPr>
          <p:cNvPr id="2" name="Content Placeholder 1">
            <a:extLst>
              <a:ext uri="{FF2B5EF4-FFF2-40B4-BE49-F238E27FC236}">
                <a16:creationId xmlns:a16="http://schemas.microsoft.com/office/drawing/2014/main" id="{BC4499D1-82DB-40EF-996E-FF010D8706F5}"/>
              </a:ext>
            </a:extLst>
          </p:cNvPr>
          <p:cNvSpPr>
            <a:spLocks noGrp="1"/>
          </p:cNvSpPr>
          <p:nvPr>
            <p:ph idx="1"/>
          </p:nvPr>
        </p:nvSpPr>
        <p:spPr>
          <a:xfrm>
            <a:off x="838200" y="1825625"/>
            <a:ext cx="10980420" cy="4351338"/>
          </a:xfrm>
        </p:spPr>
        <p:txBody>
          <a:bodyPr>
            <a:normAutofit/>
          </a:bodyPr>
          <a:lstStyle/>
          <a:p>
            <a:pPr marL="0" indent="0">
              <a:buNone/>
            </a:pPr>
            <a:r>
              <a:rPr lang="en-US" b="1" dirty="0">
                <a:solidFill>
                  <a:srgbClr val="860037"/>
                </a:solidFill>
                <a:latin typeface="Arial" panose="020B0604020202020204" pitchFamily="34" charset="0"/>
                <a:cs typeface="Arial" panose="020B0604020202020204" pitchFamily="34" charset="0"/>
              </a:rPr>
              <a:t>Aim:</a:t>
            </a:r>
            <a:r>
              <a:rPr lang="en-US" dirty="0">
                <a:solidFill>
                  <a:srgbClr val="860037"/>
                </a:solidFill>
                <a:latin typeface="Arial" panose="020B0604020202020204" pitchFamily="34" charset="0"/>
                <a:cs typeface="Arial" panose="020B0604020202020204" pitchFamily="34" charset="0"/>
              </a:rPr>
              <a:t> Prevent 1 million—or more—heart attacks and strokes in the next 5 years by:</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Promoting evidence-based strategies for cardiovascular disease prevention</a:t>
            </a:r>
          </a:p>
          <a:p>
            <a:pPr algn="l">
              <a:buFont typeface="Arial" panose="020B0604020202020204" pitchFamily="34" charset="0"/>
              <a:buChar char="•"/>
            </a:pPr>
            <a:r>
              <a:rPr lang="en-US" dirty="0">
                <a:latin typeface="Arial" panose="020B0604020202020204" pitchFamily="34" charset="0"/>
                <a:cs typeface="Arial" panose="020B0604020202020204" pitchFamily="34" charset="0"/>
              </a:rPr>
              <a:t>Convening health care and public health champions</a:t>
            </a:r>
          </a:p>
          <a:p>
            <a:pPr algn="l">
              <a:buFont typeface="Arial" panose="020B0604020202020204" pitchFamily="34" charset="0"/>
              <a:buChar char="•"/>
            </a:pPr>
            <a:r>
              <a:rPr lang="en-US" dirty="0">
                <a:latin typeface="Arial" panose="020B0604020202020204" pitchFamily="34" charset="0"/>
                <a:cs typeface="Arial" panose="020B0604020202020204" pitchFamily="34" charset="0"/>
              </a:rPr>
              <a:t>Facilitating meaningful collaboration and resource sharing</a:t>
            </a:r>
          </a:p>
          <a:p>
            <a:pPr algn="l">
              <a:buFont typeface="Arial" panose="020B0604020202020204" pitchFamily="34" charset="0"/>
              <a:buChar char="•"/>
            </a:pPr>
            <a:r>
              <a:rPr lang="en-US" dirty="0">
                <a:latin typeface="Arial" panose="020B0604020202020204" pitchFamily="34" charset="0"/>
                <a:cs typeface="Arial" panose="020B0604020202020204" pitchFamily="34" charset="0"/>
              </a:rPr>
              <a:t>Addressing health equity through specific policies, processes, and practices </a:t>
            </a:r>
            <a:endParaRPr lang="en-US" dirty="0"/>
          </a:p>
        </p:txBody>
      </p:sp>
    </p:spTree>
    <p:extLst>
      <p:ext uri="{BB962C8B-B14F-4D97-AF65-F5344CB8AC3E}">
        <p14:creationId xmlns:p14="http://schemas.microsoft.com/office/powerpoint/2010/main" val="235772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EF97C05-0025-4A99-8F5B-E3E9BF97CB10}"/>
              </a:ext>
            </a:extLst>
          </p:cNvPr>
          <p:cNvSpPr txBox="1">
            <a:spLocks noGrp="1"/>
          </p:cNvSpPr>
          <p:nvPr>
            <p:ph type="title" idx="4294967295"/>
          </p:nvPr>
        </p:nvSpPr>
        <p:spPr>
          <a:xfrm>
            <a:off x="838200" y="0"/>
            <a:ext cx="10515600" cy="13167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bg1"/>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Arial" charset="0"/>
                <a:cs typeface="Arial" panose="020B0604020202020204" pitchFamily="34" charset="0"/>
              </a:rPr>
              <a:t>Million Hearts</a:t>
            </a:r>
            <a:r>
              <a:rPr kumimoji="0" lang="en-US" sz="3600" b="1" i="0" u="none" strike="noStrike" kern="1200" cap="none" spc="0" normalizeH="0" baseline="30000" noProof="0" dirty="0">
                <a:ln>
                  <a:noFill/>
                </a:ln>
                <a:solidFill>
                  <a:schemeClr val="bg1"/>
                </a:solidFill>
                <a:effectLst/>
                <a:uLnTx/>
                <a:uFillTx/>
                <a:latin typeface="Arial" panose="020B0604020202020204" pitchFamily="34" charset="0"/>
                <a:ea typeface="Arial" charset="0"/>
                <a:cs typeface="Arial" panose="020B0604020202020204" pitchFamily="34" charset="0"/>
              </a:rPr>
              <a:t>®</a:t>
            </a: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Arial" charset="0"/>
                <a:cs typeface="Arial" panose="020B0604020202020204" pitchFamily="34" charset="0"/>
              </a:rPr>
              <a:t> 2027 </a:t>
            </a:r>
            <a:b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Arial" charset="0"/>
                <a:cs typeface="Arial" panose="020B0604020202020204" pitchFamily="34" charset="0"/>
              </a:rPr>
            </a:br>
            <a:r>
              <a:rPr kumimoji="0" lang="en-US" sz="2800" b="0" i="1" u="none" strike="noStrike" kern="1200" cap="none" spc="0" normalizeH="0" baseline="0" noProof="0" dirty="0">
                <a:ln>
                  <a:noFill/>
                </a:ln>
                <a:solidFill>
                  <a:schemeClr val="bg1"/>
                </a:solidFill>
                <a:effectLst/>
                <a:uLnTx/>
                <a:uFillTx/>
                <a:latin typeface="Arial" panose="020B0604020202020204" pitchFamily="34" charset="0"/>
                <a:ea typeface="Arial" charset="0"/>
                <a:cs typeface="Arial" panose="020B0604020202020204" pitchFamily="34" charset="0"/>
              </a:rPr>
              <a:t>Aim: Prevent 1 Million Heart Attacks and Strokes in 5 Years</a:t>
            </a:r>
            <a:endParaRPr kumimoji="0" lang="en-US" sz="2800" b="0"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pic>
        <p:nvPicPr>
          <p:cNvPr id="18" name="Picture 17" descr="An illustration of two generic human figures standing in front of buildings, including a hospital, with mountains and clouds in the background. The image illustrates the Million Hearts campaign’s emphasis on building healthy communities, optimizing healthcare, and focusing on health equity.">
            <a:extLst>
              <a:ext uri="{FF2B5EF4-FFF2-40B4-BE49-F238E27FC236}">
                <a16:creationId xmlns:a16="http://schemas.microsoft.com/office/drawing/2014/main" id="{97CDFDD8-78D7-4461-83F4-FEFA6ED459C0}"/>
              </a:ext>
            </a:extLst>
          </p:cNvPr>
          <p:cNvPicPr>
            <a:picLocks noChangeAspect="1"/>
          </p:cNvPicPr>
          <p:nvPr/>
        </p:nvPicPr>
        <p:blipFill rotWithShape="1">
          <a:blip r:embed="rId3">
            <a:extLst>
              <a:ext uri="{28A0092B-C50C-407E-A947-70E740481C1C}">
                <a14:useLocalDpi xmlns:a14="http://schemas.microsoft.com/office/drawing/2010/main" val="0"/>
              </a:ext>
            </a:extLst>
          </a:blip>
          <a:srcRect t="19584" b="982"/>
          <a:stretch/>
        </p:blipFill>
        <p:spPr>
          <a:xfrm>
            <a:off x="698091" y="1714500"/>
            <a:ext cx="10965501" cy="4889500"/>
          </a:xfrm>
          <a:prstGeom prst="rect">
            <a:avLst/>
          </a:prstGeom>
        </p:spPr>
      </p:pic>
    </p:spTree>
    <p:extLst>
      <p:ext uri="{BB962C8B-B14F-4D97-AF65-F5344CB8AC3E}">
        <p14:creationId xmlns:p14="http://schemas.microsoft.com/office/powerpoint/2010/main" val="3788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1">
            <a:extLst>
              <a:ext uri="{FF2B5EF4-FFF2-40B4-BE49-F238E27FC236}">
                <a16:creationId xmlns:a16="http://schemas.microsoft.com/office/drawing/2014/main" id="{05111591-F863-4D6A-B16B-A50715744FA9}"/>
              </a:ext>
            </a:extLst>
          </p:cNvPr>
          <p:cNvSpPr>
            <a:spLocks noGrp="1"/>
          </p:cNvSpPr>
          <p:nvPr>
            <p:ph type="title"/>
          </p:nvPr>
        </p:nvSpPr>
        <p:spPr>
          <a:xfrm>
            <a:off x="838200" y="0"/>
            <a:ext cx="10515600" cy="1316736"/>
          </a:xfrm>
        </p:spPr>
        <p:txBody>
          <a:bodyPr/>
          <a:lstStyle/>
          <a:p>
            <a:r>
              <a:rPr lang="en-US" b="1" dirty="0"/>
              <a:t>Million Hearts</a:t>
            </a:r>
            <a:r>
              <a:rPr lang="en-US" b="1" baseline="30000" dirty="0"/>
              <a:t>®</a:t>
            </a:r>
            <a:r>
              <a:rPr lang="en-US" b="1" dirty="0"/>
              <a:t> 2027 Priorities</a:t>
            </a:r>
          </a:p>
        </p:txBody>
      </p:sp>
      <p:graphicFrame>
        <p:nvGraphicFramePr>
          <p:cNvPr id="90" name="Content Placeholder 3">
            <a:extLst>
              <a:ext uri="{FF2B5EF4-FFF2-40B4-BE49-F238E27FC236}">
                <a16:creationId xmlns:a16="http://schemas.microsoft.com/office/drawing/2014/main" id="{96FACE46-69B7-4823-9522-8CBD0794DE81}"/>
              </a:ext>
            </a:extLst>
          </p:cNvPr>
          <p:cNvGraphicFramePr>
            <a:graphicFrameLocks/>
          </p:cNvGraphicFramePr>
          <p:nvPr>
            <p:extLst>
              <p:ext uri="{D42A27DB-BD31-4B8C-83A1-F6EECF244321}">
                <p14:modId xmlns:p14="http://schemas.microsoft.com/office/powerpoint/2010/main" val="3995476707"/>
              </p:ext>
            </p:extLst>
          </p:nvPr>
        </p:nvGraphicFramePr>
        <p:xfrm>
          <a:off x="798867" y="1536722"/>
          <a:ext cx="5109210" cy="2505454"/>
        </p:xfrm>
        <a:graphic>
          <a:graphicData uri="http://schemas.openxmlformats.org/drawingml/2006/table">
            <a:tbl>
              <a:tblPr firstRow="1" bandRow="1">
                <a:tableStyleId>{00A15C55-8517-42AA-B614-E9B94910E393}</a:tableStyleId>
              </a:tblPr>
              <a:tblGrid>
                <a:gridCol w="5109210">
                  <a:extLst>
                    <a:ext uri="{9D8B030D-6E8A-4147-A177-3AD203B41FA5}">
                      <a16:colId xmlns:a16="http://schemas.microsoft.com/office/drawing/2014/main" val="20000"/>
                    </a:ext>
                  </a:extLst>
                </a:gridCol>
              </a:tblGrid>
              <a:tr h="524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Building Healthy Communities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5647D"/>
                    </a:solidFill>
                  </a:tcPr>
                </a:tc>
                <a:extLst>
                  <a:ext uri="{0D108BD9-81ED-4DB2-BD59-A6C34878D82A}">
                    <a16:rowId xmlns:a16="http://schemas.microsoft.com/office/drawing/2014/main" val="569680620"/>
                  </a:ext>
                </a:extLst>
              </a:tr>
              <a:tr h="6549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tx1"/>
                          </a:solidFill>
                          <a:effectLst/>
                          <a:latin typeface="Arial" panose="020B0604020202020204" pitchFamily="34" charset="0"/>
                          <a:cs typeface="Arial" panose="020B0604020202020204" pitchFamily="34" charset="0"/>
                        </a:rPr>
                        <a:t>Decrease</a:t>
                      </a:r>
                      <a:r>
                        <a:rPr lang="en-US" sz="1600" b="1" baseline="0" dirty="0">
                          <a:solidFill>
                            <a:schemeClr val="bg2">
                              <a:lumMod val="25000"/>
                            </a:schemeClr>
                          </a:solidFill>
                          <a:effectLst/>
                          <a:latin typeface="Arial" panose="020B0604020202020204" pitchFamily="34" charset="0"/>
                          <a:cs typeface="Arial" panose="020B0604020202020204" pitchFamily="34" charset="0"/>
                        </a:rPr>
                        <a:t> </a:t>
                      </a:r>
                      <a:r>
                        <a:rPr lang="en-US" sz="1600" b="1" baseline="0" dirty="0">
                          <a:solidFill>
                            <a:schemeClr val="accent1"/>
                          </a:solidFill>
                          <a:effectLst/>
                          <a:latin typeface="Arial" panose="020B0604020202020204" pitchFamily="34" charset="0"/>
                          <a:cs typeface="Arial" panose="020B0604020202020204" pitchFamily="34" charset="0"/>
                        </a:rPr>
                        <a:t>Tobacco Use </a:t>
                      </a:r>
                      <a:endParaRPr lang="en-US" sz="1600" b="1" baseline="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80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0" baseline="0" dirty="0">
                          <a:solidFill>
                            <a:schemeClr val="tx1"/>
                          </a:solidFill>
                          <a:effectLst/>
                          <a:latin typeface="Arial" panose="020B0604020202020204" pitchFamily="34" charset="0"/>
                          <a:cs typeface="Arial" panose="020B0604020202020204" pitchFamily="34" charset="0"/>
                        </a:rPr>
                        <a:t>Decrease </a:t>
                      </a:r>
                      <a:r>
                        <a:rPr lang="en-US" sz="1600" b="1" spc="0" baseline="0" dirty="0">
                          <a:solidFill>
                            <a:schemeClr val="accent1"/>
                          </a:solidFill>
                          <a:effectLst/>
                          <a:latin typeface="Arial" panose="020B0604020202020204" pitchFamily="34" charset="0"/>
                          <a:cs typeface="Arial" panose="020B0604020202020204" pitchFamily="34" charset="0"/>
                        </a:rPr>
                        <a:t>Physical Inactivity </a:t>
                      </a:r>
                      <a:endParaRPr lang="en-US" sz="1600" b="1" spc="0" baseline="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2"/>
                  </a:ext>
                </a:extLst>
              </a:tr>
              <a:tr h="646117">
                <a:tc>
                  <a:txBody>
                    <a:bodyPr/>
                    <a:lstStyle/>
                    <a:p>
                      <a:pPr marL="0" marR="0" lvl="0" indent="0" algn="ctr" defTabSz="457135" rtl="0" eaLnBrk="1" fontAlgn="auto" latinLnBrk="0" hangingPunct="1">
                        <a:lnSpc>
                          <a:spcPct val="100000"/>
                        </a:lnSpc>
                        <a:spcBef>
                          <a:spcPts val="0"/>
                        </a:spcBef>
                        <a:spcAft>
                          <a:spcPts val="0"/>
                        </a:spcAft>
                        <a:buClrTx/>
                        <a:buSzTx/>
                        <a:buFontTx/>
                        <a:buNone/>
                        <a:tabLst/>
                        <a:defRPr/>
                      </a:pPr>
                      <a:r>
                        <a:rPr lang="en-US" sz="16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Decrease </a:t>
                      </a:r>
                      <a:r>
                        <a:rPr lang="en-US" sz="1600" b="1" baseline="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Particle Pollution Exposure</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91" name="Content Placeholder 3">
            <a:extLst>
              <a:ext uri="{FF2B5EF4-FFF2-40B4-BE49-F238E27FC236}">
                <a16:creationId xmlns:a16="http://schemas.microsoft.com/office/drawing/2014/main" id="{2C45122B-5D65-4F7D-8D17-066B1937A8F6}"/>
              </a:ext>
            </a:extLst>
          </p:cNvPr>
          <p:cNvGraphicFramePr>
            <a:graphicFrameLocks/>
          </p:cNvGraphicFramePr>
          <p:nvPr>
            <p:extLst>
              <p:ext uri="{D42A27DB-BD31-4B8C-83A1-F6EECF244321}">
                <p14:modId xmlns:p14="http://schemas.microsoft.com/office/powerpoint/2010/main" val="1291260044"/>
              </p:ext>
            </p:extLst>
          </p:nvPr>
        </p:nvGraphicFramePr>
        <p:xfrm>
          <a:off x="6283868" y="1524177"/>
          <a:ext cx="5118696" cy="2519435"/>
        </p:xfrm>
        <a:graphic>
          <a:graphicData uri="http://schemas.openxmlformats.org/drawingml/2006/table">
            <a:tbl>
              <a:tblPr firstRow="1" bandRow="1">
                <a:tableStyleId>{21E4AEA4-8DFA-4A89-87EB-49C32662AFE0}</a:tableStyleId>
              </a:tblPr>
              <a:tblGrid>
                <a:gridCol w="5118696">
                  <a:extLst>
                    <a:ext uri="{9D8B030D-6E8A-4147-A177-3AD203B41FA5}">
                      <a16:colId xmlns:a16="http://schemas.microsoft.com/office/drawing/2014/main" val="20000"/>
                    </a:ext>
                  </a:extLst>
                </a:gridCol>
              </a:tblGrid>
              <a:tr h="521465">
                <a:tc>
                  <a:txBody>
                    <a:bodyPr/>
                    <a:lstStyle/>
                    <a:p>
                      <a:pPr marL="0" marR="0" algn="ctr">
                        <a:spcBef>
                          <a:spcPts val="0"/>
                        </a:spcBef>
                        <a:spcAft>
                          <a:spcPts val="0"/>
                        </a:spcAft>
                      </a:pPr>
                      <a:r>
                        <a:rPr lang="en-US" sz="2000" b="1" kern="1200" baseline="0" dirty="0">
                          <a:solidFill>
                            <a:schemeClr val="bg1"/>
                          </a:solidFill>
                          <a:effectLst/>
                          <a:latin typeface="Arial" panose="020B0604020202020204" pitchFamily="34" charset="0"/>
                          <a:ea typeface="+mn-ea"/>
                          <a:cs typeface="Arial" panose="020B0604020202020204" pitchFamily="34" charset="0"/>
                        </a:rPr>
                        <a:t>Optimizing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92B5E"/>
                    </a:solidFill>
                  </a:tcPr>
                </a:tc>
                <a:extLst>
                  <a:ext uri="{0D108BD9-81ED-4DB2-BD59-A6C34878D82A}">
                    <a16:rowId xmlns:a16="http://schemas.microsoft.com/office/drawing/2014/main" val="1564412716"/>
                  </a:ext>
                </a:extLst>
              </a:tr>
              <a:tr h="404652">
                <a:tc>
                  <a:txBody>
                    <a:bodyPr/>
                    <a:lstStyle/>
                    <a:p>
                      <a:pPr marL="0" marR="0" algn="ctr">
                        <a:spcBef>
                          <a:spcPts val="0"/>
                        </a:spcBef>
                        <a:spcAft>
                          <a:spcPts val="0"/>
                        </a:spcAft>
                      </a:pPr>
                      <a:r>
                        <a:rPr lang="en-US" sz="1600" b="1" kern="1200" baseline="0" dirty="0">
                          <a:solidFill>
                            <a:schemeClr val="tx1"/>
                          </a:solidFill>
                          <a:effectLst/>
                          <a:latin typeface="Arial" panose="020B0604020202020204" pitchFamily="34" charset="0"/>
                          <a:ea typeface="+mn-ea"/>
                          <a:cs typeface="Arial" panose="020B0604020202020204" pitchFamily="34" charset="0"/>
                        </a:rPr>
                        <a:t>Improve Appropriate </a:t>
                      </a:r>
                      <a:r>
                        <a:rPr lang="en-US" sz="1600" b="1" u="sng" kern="1200" baseline="0" dirty="0">
                          <a:solidFill>
                            <a:schemeClr val="accent1"/>
                          </a:solidFill>
                          <a:effectLst/>
                          <a:latin typeface="Arial" panose="020B0604020202020204" pitchFamily="34" charset="0"/>
                          <a:ea typeface="+mn-ea"/>
                          <a:cs typeface="Arial" panose="020B0604020202020204" pitchFamily="34" charset="0"/>
                        </a:rPr>
                        <a:t>A</a:t>
                      </a:r>
                      <a:r>
                        <a:rPr lang="en-US" sz="1600" b="1" kern="1200" baseline="0" dirty="0">
                          <a:solidFill>
                            <a:schemeClr val="tx1"/>
                          </a:solidFill>
                          <a:effectLst/>
                          <a:latin typeface="Arial" panose="020B0604020202020204" pitchFamily="34" charset="0"/>
                          <a:ea typeface="+mn-ea"/>
                          <a:cs typeface="Arial" panose="020B0604020202020204" pitchFamily="34" charset="0"/>
                        </a:rPr>
                        <a:t>spirin</a:t>
                      </a:r>
                      <a:r>
                        <a:rPr lang="en-US" sz="1600" b="1" kern="1200" baseline="0" dirty="0">
                          <a:solidFill>
                            <a:schemeClr val="bg2">
                              <a:lumMod val="25000"/>
                            </a:schemeClr>
                          </a:solidFill>
                          <a:effectLst/>
                          <a:latin typeface="Arial" panose="020B0604020202020204" pitchFamily="34" charset="0"/>
                          <a:ea typeface="+mn-ea"/>
                          <a:cs typeface="Arial" panose="020B0604020202020204" pitchFamily="34" charset="0"/>
                        </a:rPr>
                        <a:t> </a:t>
                      </a:r>
                      <a:r>
                        <a:rPr lang="en-US" sz="1600" b="1" kern="1200" baseline="0" dirty="0">
                          <a:solidFill>
                            <a:schemeClr val="tx1"/>
                          </a:solidFill>
                          <a:effectLst/>
                          <a:latin typeface="Arial" panose="020B0604020202020204" pitchFamily="34" charset="0"/>
                          <a:ea typeface="+mn-ea"/>
                          <a:cs typeface="Arial" panose="020B0604020202020204" pitchFamily="34" charset="0"/>
                        </a:rPr>
                        <a:t>or</a:t>
                      </a:r>
                      <a:r>
                        <a:rPr lang="en-US" sz="1600" b="1" kern="1200" baseline="0" dirty="0">
                          <a:solidFill>
                            <a:schemeClr val="bg2">
                              <a:lumMod val="25000"/>
                            </a:schemeClr>
                          </a:solidFill>
                          <a:effectLst/>
                          <a:latin typeface="Arial" panose="020B0604020202020204" pitchFamily="34" charset="0"/>
                          <a:ea typeface="+mn-ea"/>
                          <a:cs typeface="Arial" panose="020B0604020202020204" pitchFamily="34" charset="0"/>
                        </a:rPr>
                        <a:t> </a:t>
                      </a:r>
                      <a:r>
                        <a:rPr lang="en-US" sz="1600" b="1" u="sng" kern="1200" baseline="0" dirty="0">
                          <a:solidFill>
                            <a:schemeClr val="accent1"/>
                          </a:solidFill>
                          <a:effectLst/>
                          <a:latin typeface="Arial" panose="020B0604020202020204" pitchFamily="34" charset="0"/>
                          <a:ea typeface="+mn-ea"/>
                          <a:cs typeface="Arial" panose="020B0604020202020204" pitchFamily="34" charset="0"/>
                        </a:rPr>
                        <a:t>A</a:t>
                      </a:r>
                      <a:r>
                        <a:rPr lang="en-US" sz="1600" b="1" kern="1200" baseline="0" dirty="0">
                          <a:solidFill>
                            <a:schemeClr val="tx1"/>
                          </a:solidFill>
                          <a:effectLst/>
                          <a:latin typeface="Arial" panose="020B0604020202020204" pitchFamily="34" charset="0"/>
                          <a:ea typeface="+mn-ea"/>
                          <a:cs typeface="Arial" panose="020B0604020202020204" pitchFamily="34" charset="0"/>
                        </a:rPr>
                        <a:t>nticoagulant Use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04652">
                <a:tc>
                  <a:txBody>
                    <a:bodyPr/>
                    <a:lstStyle/>
                    <a:p>
                      <a:pPr marL="0" marR="0" algn="ctr">
                        <a:spcBef>
                          <a:spcPts val="0"/>
                        </a:spcBef>
                        <a:spcAft>
                          <a:spcPts val="0"/>
                        </a:spcAft>
                      </a:pPr>
                      <a:r>
                        <a:rPr lang="en-US" sz="1600" b="1" kern="1200" baseline="0" dirty="0">
                          <a:solidFill>
                            <a:schemeClr val="tx1"/>
                          </a:solidFill>
                          <a:effectLst/>
                          <a:latin typeface="Arial" panose="020B0604020202020204" pitchFamily="34" charset="0"/>
                          <a:ea typeface="+mn-ea"/>
                          <a:cs typeface="Arial" panose="020B0604020202020204" pitchFamily="34" charset="0"/>
                        </a:rPr>
                        <a:t>Improve</a:t>
                      </a:r>
                      <a:r>
                        <a:rPr lang="en-US" sz="1600" b="1" kern="1200" baseline="0" dirty="0">
                          <a:solidFill>
                            <a:schemeClr val="bg2">
                              <a:lumMod val="25000"/>
                            </a:schemeClr>
                          </a:solidFill>
                          <a:effectLst/>
                          <a:latin typeface="Arial" panose="020B0604020202020204" pitchFamily="34" charset="0"/>
                          <a:ea typeface="+mn-ea"/>
                          <a:cs typeface="Arial" panose="020B0604020202020204" pitchFamily="34" charset="0"/>
                        </a:rPr>
                        <a:t> </a:t>
                      </a:r>
                      <a:r>
                        <a:rPr lang="en-US" sz="1600" b="1" u="sng" kern="1200" baseline="0" dirty="0">
                          <a:solidFill>
                            <a:schemeClr val="accent1"/>
                          </a:solidFill>
                          <a:effectLst/>
                          <a:latin typeface="Arial" panose="020B0604020202020204" pitchFamily="34" charset="0"/>
                          <a:ea typeface="+mn-ea"/>
                          <a:cs typeface="Arial" panose="020B0604020202020204" pitchFamily="34" charset="0"/>
                        </a:rPr>
                        <a:t>B</a:t>
                      </a:r>
                      <a:r>
                        <a:rPr lang="en-US" sz="1600" b="1" kern="1200" baseline="0" dirty="0">
                          <a:solidFill>
                            <a:schemeClr val="tx1"/>
                          </a:solidFill>
                          <a:effectLst/>
                          <a:latin typeface="Arial" panose="020B0604020202020204" pitchFamily="34" charset="0"/>
                          <a:ea typeface="+mn-ea"/>
                          <a:cs typeface="Arial" panose="020B0604020202020204" pitchFamily="34" charset="0"/>
                        </a:rPr>
                        <a:t>lood</a:t>
                      </a:r>
                      <a:r>
                        <a:rPr lang="en-US" sz="1600" b="1" kern="1200" baseline="0" dirty="0">
                          <a:solidFill>
                            <a:schemeClr val="bg2">
                              <a:lumMod val="25000"/>
                            </a:schemeClr>
                          </a:solidFill>
                          <a:effectLst/>
                          <a:latin typeface="Arial" panose="020B0604020202020204" pitchFamily="34" charset="0"/>
                          <a:ea typeface="+mn-ea"/>
                          <a:cs typeface="Arial" panose="020B0604020202020204" pitchFamily="34" charset="0"/>
                        </a:rPr>
                        <a:t> </a:t>
                      </a:r>
                      <a:r>
                        <a:rPr lang="en-US" sz="1600" b="1" kern="1200" baseline="0" dirty="0">
                          <a:solidFill>
                            <a:schemeClr val="tx1"/>
                          </a:solidFill>
                          <a:effectLst/>
                          <a:latin typeface="Arial" panose="020B0604020202020204" pitchFamily="34" charset="0"/>
                          <a:ea typeface="+mn-ea"/>
                          <a:cs typeface="Arial" panose="020B0604020202020204" pitchFamily="34" charset="0"/>
                        </a:rPr>
                        <a:t>Pressure</a:t>
                      </a:r>
                      <a:r>
                        <a:rPr lang="en-US" sz="1600" b="1" kern="1200" baseline="0" dirty="0">
                          <a:solidFill>
                            <a:schemeClr val="bg2">
                              <a:lumMod val="25000"/>
                            </a:schemeClr>
                          </a:solidFill>
                          <a:effectLst/>
                          <a:latin typeface="Arial" panose="020B0604020202020204" pitchFamily="34" charset="0"/>
                          <a:ea typeface="+mn-ea"/>
                          <a:cs typeface="Arial" panose="020B0604020202020204" pitchFamily="34" charset="0"/>
                        </a:rPr>
                        <a:t> </a:t>
                      </a:r>
                      <a:r>
                        <a:rPr lang="en-US" sz="1600" b="1" kern="1200" baseline="0" dirty="0">
                          <a:solidFill>
                            <a:schemeClr val="tx1"/>
                          </a:solidFill>
                          <a:effectLst/>
                          <a:latin typeface="Arial" panose="020B0604020202020204" pitchFamily="34" charset="0"/>
                          <a:ea typeface="+mn-ea"/>
                          <a:cs typeface="Arial" panose="020B0604020202020204" pitchFamily="34" charset="0"/>
                        </a:rPr>
                        <a:t>Control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2"/>
                  </a:ext>
                </a:extLst>
              </a:tr>
              <a:tr h="404652">
                <a:tc>
                  <a:txBody>
                    <a:bodyPr/>
                    <a:lstStyle/>
                    <a:p>
                      <a:pPr marL="0" marR="0" algn="ctr">
                        <a:spcBef>
                          <a:spcPts val="0"/>
                        </a:spcBef>
                        <a:spcAft>
                          <a:spcPts val="0"/>
                        </a:spcAft>
                      </a:pPr>
                      <a:r>
                        <a:rPr lang="en-US" sz="1600" b="1" kern="1200" baseline="0" dirty="0">
                          <a:solidFill>
                            <a:schemeClr val="tx1"/>
                          </a:solidFill>
                          <a:effectLst/>
                          <a:latin typeface="Arial" panose="020B0604020202020204" pitchFamily="34" charset="0"/>
                          <a:ea typeface="+mn-ea"/>
                          <a:cs typeface="Arial" panose="020B0604020202020204" pitchFamily="34" charset="0"/>
                        </a:rPr>
                        <a:t>Improve</a:t>
                      </a:r>
                      <a:r>
                        <a:rPr lang="en-US" sz="1600" b="1" kern="1200" baseline="0" dirty="0">
                          <a:solidFill>
                            <a:schemeClr val="bg2">
                              <a:lumMod val="25000"/>
                            </a:schemeClr>
                          </a:solidFill>
                          <a:effectLst/>
                          <a:latin typeface="Arial" panose="020B0604020202020204" pitchFamily="34" charset="0"/>
                          <a:ea typeface="+mn-ea"/>
                          <a:cs typeface="Arial" panose="020B0604020202020204" pitchFamily="34" charset="0"/>
                        </a:rPr>
                        <a:t> </a:t>
                      </a:r>
                      <a:r>
                        <a:rPr lang="en-US" sz="1600" b="1" u="sng" kern="1200" baseline="0" dirty="0">
                          <a:solidFill>
                            <a:schemeClr val="accent1"/>
                          </a:solidFill>
                          <a:effectLst/>
                          <a:latin typeface="Arial" panose="020B0604020202020204" pitchFamily="34" charset="0"/>
                          <a:ea typeface="+mn-ea"/>
                          <a:cs typeface="Arial" panose="020B0604020202020204" pitchFamily="34" charset="0"/>
                        </a:rPr>
                        <a:t>C</a:t>
                      </a:r>
                      <a:r>
                        <a:rPr lang="en-US" sz="1600" b="1" kern="1200" baseline="0" dirty="0">
                          <a:solidFill>
                            <a:schemeClr val="tx1"/>
                          </a:solidFill>
                          <a:effectLst/>
                          <a:latin typeface="Arial" panose="020B0604020202020204" pitchFamily="34" charset="0"/>
                          <a:ea typeface="+mn-ea"/>
                          <a:cs typeface="Arial" panose="020B0604020202020204" pitchFamily="34" charset="0"/>
                        </a:rPr>
                        <a:t>holesterol</a:t>
                      </a:r>
                      <a:r>
                        <a:rPr lang="en-US" sz="1600" b="1" kern="1200" baseline="0" dirty="0">
                          <a:solidFill>
                            <a:schemeClr val="bg2">
                              <a:lumMod val="25000"/>
                            </a:schemeClr>
                          </a:solidFill>
                          <a:effectLst/>
                          <a:latin typeface="Arial" panose="020B0604020202020204" pitchFamily="34" charset="0"/>
                          <a:ea typeface="+mn-ea"/>
                          <a:cs typeface="Arial" panose="020B0604020202020204" pitchFamily="34" charset="0"/>
                        </a:rPr>
                        <a:t> </a:t>
                      </a:r>
                      <a:r>
                        <a:rPr lang="en-US" sz="1600" b="1" kern="1200" baseline="0" dirty="0">
                          <a:solidFill>
                            <a:schemeClr val="tx1"/>
                          </a:solidFill>
                          <a:effectLst/>
                          <a:latin typeface="Arial" panose="020B0604020202020204" pitchFamily="34" charset="0"/>
                          <a:ea typeface="+mn-ea"/>
                          <a:cs typeface="Arial" panose="020B0604020202020204" pitchFamily="34" charset="0"/>
                        </a:rPr>
                        <a:t>Management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24534283"/>
                  </a:ext>
                </a:extLst>
              </a:tr>
              <a:tr h="379362">
                <a:tc>
                  <a:txBody>
                    <a:bodyPr/>
                    <a:lstStyle/>
                    <a:p>
                      <a:pPr marL="0" marR="0" algn="ctr">
                        <a:spcBef>
                          <a:spcPts val="0"/>
                        </a:spcBef>
                        <a:spcAft>
                          <a:spcPts val="0"/>
                        </a:spcAft>
                      </a:pPr>
                      <a:r>
                        <a:rPr lang="en-US" sz="1600" b="1" kern="1200" baseline="0" dirty="0">
                          <a:solidFill>
                            <a:schemeClr val="tx1"/>
                          </a:solidFill>
                          <a:effectLst/>
                          <a:latin typeface="Arial" panose="020B0604020202020204" pitchFamily="34" charset="0"/>
                          <a:ea typeface="+mn-ea"/>
                          <a:cs typeface="Arial" panose="020B0604020202020204" pitchFamily="34" charset="0"/>
                        </a:rPr>
                        <a:t>Improve</a:t>
                      </a:r>
                      <a:r>
                        <a:rPr lang="en-US" sz="1600" b="1" kern="1200" baseline="0" dirty="0">
                          <a:solidFill>
                            <a:schemeClr val="bg2">
                              <a:lumMod val="25000"/>
                            </a:schemeClr>
                          </a:solidFill>
                          <a:effectLst/>
                          <a:latin typeface="Arial" panose="020B0604020202020204" pitchFamily="34" charset="0"/>
                          <a:ea typeface="+mn-ea"/>
                          <a:cs typeface="Arial" panose="020B0604020202020204" pitchFamily="34" charset="0"/>
                        </a:rPr>
                        <a:t> </a:t>
                      </a:r>
                      <a:r>
                        <a:rPr lang="en-US" sz="1600" b="1" u="sng" kern="1200" baseline="0" dirty="0">
                          <a:solidFill>
                            <a:schemeClr val="accent1"/>
                          </a:solidFill>
                          <a:effectLst/>
                          <a:latin typeface="Arial" panose="020B0604020202020204" pitchFamily="34" charset="0"/>
                          <a:ea typeface="+mn-ea"/>
                          <a:cs typeface="Arial" panose="020B0604020202020204" pitchFamily="34" charset="0"/>
                        </a:rPr>
                        <a:t>S</a:t>
                      </a:r>
                      <a:r>
                        <a:rPr lang="en-US" sz="1600" b="1" kern="1200" baseline="0" dirty="0">
                          <a:solidFill>
                            <a:schemeClr val="tx1"/>
                          </a:solidFill>
                          <a:effectLst/>
                          <a:latin typeface="Arial" panose="020B0604020202020204" pitchFamily="34" charset="0"/>
                          <a:ea typeface="+mn-ea"/>
                          <a:cs typeface="Arial" panose="020B0604020202020204" pitchFamily="34" charset="0"/>
                        </a:rPr>
                        <a:t>moking</a:t>
                      </a:r>
                      <a:r>
                        <a:rPr lang="en-US" sz="1600" b="1" kern="1200" baseline="0" dirty="0">
                          <a:solidFill>
                            <a:schemeClr val="bg2">
                              <a:lumMod val="25000"/>
                            </a:schemeClr>
                          </a:solidFill>
                          <a:effectLst/>
                          <a:latin typeface="Arial" panose="020B0604020202020204" pitchFamily="34" charset="0"/>
                          <a:ea typeface="+mn-ea"/>
                          <a:cs typeface="Arial" panose="020B0604020202020204" pitchFamily="34" charset="0"/>
                        </a:rPr>
                        <a:t> </a:t>
                      </a:r>
                      <a:r>
                        <a:rPr lang="en-US" sz="1600" b="1" kern="1200" baseline="0" dirty="0">
                          <a:solidFill>
                            <a:schemeClr val="tx1"/>
                          </a:solidFill>
                          <a:effectLst/>
                          <a:latin typeface="Arial" panose="020B0604020202020204" pitchFamily="34" charset="0"/>
                          <a:ea typeface="+mn-ea"/>
                          <a:cs typeface="Arial" panose="020B0604020202020204" pitchFamily="34" charset="0"/>
                        </a:rPr>
                        <a:t>Cessation</a:t>
                      </a:r>
                      <a:r>
                        <a:rPr lang="en-US" sz="1600" b="1" kern="1200" baseline="0" dirty="0">
                          <a:solidFill>
                            <a:schemeClr val="bg2">
                              <a:lumMod val="25000"/>
                            </a:schemeClr>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01956959"/>
                  </a:ext>
                </a:extLst>
              </a:tr>
              <a:tr h="404652">
                <a:tc>
                  <a:txBody>
                    <a:bodyPr/>
                    <a:lstStyle/>
                    <a:p>
                      <a:pPr marL="0" marR="0" algn="ctr">
                        <a:spcBef>
                          <a:spcPts val="0"/>
                        </a:spcBef>
                        <a:spcAft>
                          <a:spcPts val="0"/>
                        </a:spcAft>
                      </a:pPr>
                      <a:r>
                        <a:rPr lang="en-US" sz="1600" b="1" dirty="0">
                          <a:solidFill>
                            <a:schemeClr val="tx1"/>
                          </a:solidFill>
                          <a:effectLst/>
                          <a:latin typeface="Arial" panose="020B0604020202020204" pitchFamily="34" charset="0"/>
                          <a:ea typeface="+mn-ea"/>
                          <a:cs typeface="Arial" panose="020B0604020202020204" pitchFamily="34" charset="0"/>
                        </a:rPr>
                        <a:t>Increase</a:t>
                      </a:r>
                      <a:r>
                        <a:rPr lang="en-US" sz="1600" b="1" baseline="0" dirty="0">
                          <a:solidFill>
                            <a:schemeClr val="tx1"/>
                          </a:solidFill>
                          <a:effectLst/>
                          <a:latin typeface="Arial" panose="020B0604020202020204" pitchFamily="34" charset="0"/>
                          <a:ea typeface="+mn-ea"/>
                          <a:cs typeface="Arial" panose="020B0604020202020204" pitchFamily="34" charset="0"/>
                        </a:rPr>
                        <a:t> Use of </a:t>
                      </a:r>
                      <a:r>
                        <a:rPr lang="en-US" sz="1600" b="1" baseline="0" dirty="0">
                          <a:solidFill>
                            <a:schemeClr val="accent1"/>
                          </a:solidFill>
                          <a:effectLst/>
                          <a:latin typeface="Arial" panose="020B0604020202020204" pitchFamily="34" charset="0"/>
                          <a:ea typeface="+mn-ea"/>
                          <a:cs typeface="Arial" panose="020B0604020202020204" pitchFamily="34" charset="0"/>
                        </a:rPr>
                        <a:t>Cardiac Rehabilitation</a:t>
                      </a:r>
                      <a:endParaRPr lang="en-US" sz="16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09930623"/>
                  </a:ext>
                </a:extLst>
              </a:tr>
            </a:tbl>
          </a:graphicData>
        </a:graphic>
      </p:graphicFrame>
      <p:sp>
        <p:nvSpPr>
          <p:cNvPr id="2" name="TextBox 1">
            <a:extLst>
              <a:ext uri="{FF2B5EF4-FFF2-40B4-BE49-F238E27FC236}">
                <a16:creationId xmlns:a16="http://schemas.microsoft.com/office/drawing/2014/main" id="{5E7748C7-46CE-4836-8127-E759AFEABA57}"/>
              </a:ext>
            </a:extLst>
          </p:cNvPr>
          <p:cNvSpPr txBox="1"/>
          <p:nvPr/>
        </p:nvSpPr>
        <p:spPr>
          <a:xfrm>
            <a:off x="807868" y="4296792"/>
            <a:ext cx="10608815"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Focusing On Health Equity</a:t>
            </a:r>
          </a:p>
        </p:txBody>
      </p:sp>
      <p:sp>
        <p:nvSpPr>
          <p:cNvPr id="97" name="Rectangle 96">
            <a:extLst>
              <a:ext uri="{FF2B5EF4-FFF2-40B4-BE49-F238E27FC236}">
                <a16:creationId xmlns:a16="http://schemas.microsoft.com/office/drawing/2014/main" id="{0FDB86CB-428B-4582-8BF1-794E59B9B001}"/>
              </a:ext>
            </a:extLst>
          </p:cNvPr>
          <p:cNvSpPr/>
          <p:nvPr/>
        </p:nvSpPr>
        <p:spPr>
          <a:xfrm>
            <a:off x="1060414" y="5495264"/>
            <a:ext cx="1746977" cy="1015663"/>
          </a:xfrm>
          <a:prstGeom prst="rect">
            <a:avLst/>
          </a:prstGeom>
        </p:spPr>
        <p:txBody>
          <a:bodyPr wrap="square">
            <a:spAutoFit/>
          </a:bodyPr>
          <a:lstStyle/>
          <a:p>
            <a:pPr algn="ctr"/>
            <a:r>
              <a:rPr lang="en-US" sz="1500" b="1" dirty="0">
                <a:latin typeface="Arial" panose="020B0604020202020204" pitchFamily="34" charset="0"/>
                <a:cs typeface="Arial" panose="020B0604020202020204" pitchFamily="34" charset="0"/>
              </a:rPr>
              <a:t>Pregnant and Postpartum Women with Hypertension</a:t>
            </a:r>
            <a:endParaRPr lang="en-US" sz="1500" b="1" dirty="0"/>
          </a:p>
        </p:txBody>
      </p:sp>
      <p:sp>
        <p:nvSpPr>
          <p:cNvPr id="98" name="Rectangle 97">
            <a:extLst>
              <a:ext uri="{FF2B5EF4-FFF2-40B4-BE49-F238E27FC236}">
                <a16:creationId xmlns:a16="http://schemas.microsoft.com/office/drawing/2014/main" id="{62020C3C-EA68-4F96-B488-510F57806356}"/>
              </a:ext>
            </a:extLst>
          </p:cNvPr>
          <p:cNvSpPr/>
          <p:nvPr/>
        </p:nvSpPr>
        <p:spPr>
          <a:xfrm>
            <a:off x="3105447" y="5495264"/>
            <a:ext cx="1901876" cy="784830"/>
          </a:xfrm>
          <a:prstGeom prst="rect">
            <a:avLst/>
          </a:prstGeom>
        </p:spPr>
        <p:txBody>
          <a:bodyPr wrap="square">
            <a:spAutoFit/>
          </a:bodyPr>
          <a:lstStyle/>
          <a:p>
            <a:pPr algn="ctr"/>
            <a:r>
              <a:rPr lang="en-US" sz="1500" b="1" dirty="0">
                <a:latin typeface="Arial" panose="020B0604020202020204" pitchFamily="34" charset="0"/>
                <a:cs typeface="Arial" panose="020B0604020202020204" pitchFamily="34" charset="0"/>
              </a:rPr>
              <a:t>People from Racial/Ethnic Minority Groups</a:t>
            </a:r>
          </a:p>
        </p:txBody>
      </p:sp>
      <p:sp>
        <p:nvSpPr>
          <p:cNvPr id="99" name="Rectangle 98">
            <a:extLst>
              <a:ext uri="{FF2B5EF4-FFF2-40B4-BE49-F238E27FC236}">
                <a16:creationId xmlns:a16="http://schemas.microsoft.com/office/drawing/2014/main" id="{14ED0AF7-5B4B-4541-B11B-D90C8970A476}"/>
              </a:ext>
            </a:extLst>
          </p:cNvPr>
          <p:cNvSpPr/>
          <p:nvPr/>
        </p:nvSpPr>
        <p:spPr>
          <a:xfrm>
            <a:off x="5215744" y="5495264"/>
            <a:ext cx="1901876" cy="1015663"/>
          </a:xfrm>
          <a:prstGeom prst="rect">
            <a:avLst/>
          </a:prstGeom>
        </p:spPr>
        <p:txBody>
          <a:bodyPr wrap="square">
            <a:spAutoFit/>
          </a:bodyPr>
          <a:lstStyle/>
          <a:p>
            <a:pPr algn="ctr"/>
            <a:r>
              <a:rPr lang="en-US" sz="1500" b="1" kern="1100" dirty="0">
                <a:latin typeface="Arial" panose="020B0604020202020204" pitchFamily="34" charset="0"/>
                <a:ea typeface="Calibri" panose="020F0502020204030204" pitchFamily="34" charset="0"/>
                <a:cs typeface="Times New Roman" panose="02020603050405020304" pitchFamily="18" charset="0"/>
              </a:rPr>
              <a:t>People with Behavioral Health Issues Who Use Tobacco</a:t>
            </a:r>
          </a:p>
        </p:txBody>
      </p:sp>
      <p:sp>
        <p:nvSpPr>
          <p:cNvPr id="100" name="Rectangle 99">
            <a:extLst>
              <a:ext uri="{FF2B5EF4-FFF2-40B4-BE49-F238E27FC236}">
                <a16:creationId xmlns:a16="http://schemas.microsoft.com/office/drawing/2014/main" id="{F2F6CA4C-C6B7-4850-8CC1-32AF5D66C306}"/>
              </a:ext>
            </a:extLst>
          </p:cNvPr>
          <p:cNvSpPr/>
          <p:nvPr/>
        </p:nvSpPr>
        <p:spPr>
          <a:xfrm>
            <a:off x="7407101" y="5495264"/>
            <a:ext cx="1729483" cy="553998"/>
          </a:xfrm>
          <a:prstGeom prst="rect">
            <a:avLst/>
          </a:prstGeom>
        </p:spPr>
        <p:txBody>
          <a:bodyPr wrap="square">
            <a:spAutoFit/>
          </a:bodyPr>
          <a:lstStyle/>
          <a:p>
            <a:pPr algn="ctr"/>
            <a:r>
              <a:rPr lang="en-US" sz="1500" b="1" dirty="0">
                <a:latin typeface="Arial" panose="020B0604020202020204" pitchFamily="34" charset="0"/>
                <a:cs typeface="Arial" panose="020B0604020202020204" pitchFamily="34" charset="0"/>
              </a:rPr>
              <a:t>People with Lower Incomes</a:t>
            </a:r>
            <a:endParaRPr lang="en-US" sz="1500" b="1" dirty="0"/>
          </a:p>
        </p:txBody>
      </p:sp>
      <p:sp>
        <p:nvSpPr>
          <p:cNvPr id="101" name="Rectangle 100">
            <a:extLst>
              <a:ext uri="{FF2B5EF4-FFF2-40B4-BE49-F238E27FC236}">
                <a16:creationId xmlns:a16="http://schemas.microsoft.com/office/drawing/2014/main" id="{DF5AB37B-E42A-4FF3-818F-6536D01EA6E7}"/>
              </a:ext>
            </a:extLst>
          </p:cNvPr>
          <p:cNvSpPr/>
          <p:nvPr/>
        </p:nvSpPr>
        <p:spPr>
          <a:xfrm>
            <a:off x="9440899" y="5495264"/>
            <a:ext cx="1901876" cy="1015663"/>
          </a:xfrm>
          <a:prstGeom prst="rect">
            <a:avLst/>
          </a:prstGeom>
        </p:spPr>
        <p:txBody>
          <a:bodyPr wrap="square">
            <a:spAutoFit/>
          </a:bodyPr>
          <a:lstStyle/>
          <a:p>
            <a:pPr algn="ctr"/>
            <a:r>
              <a:rPr lang="en-US" sz="1500" b="1" dirty="0">
                <a:latin typeface="Arial" panose="020B0604020202020204" pitchFamily="34" charset="0"/>
                <a:cs typeface="Arial" panose="020B0604020202020204" pitchFamily="34" charset="0"/>
              </a:rPr>
              <a:t>People Who Live in Rural Areas or Other ‘Access Deserts’</a:t>
            </a:r>
          </a:p>
        </p:txBody>
      </p:sp>
    </p:spTree>
    <p:extLst>
      <p:ext uri="{BB962C8B-B14F-4D97-AF65-F5344CB8AC3E}">
        <p14:creationId xmlns:p14="http://schemas.microsoft.com/office/powerpoint/2010/main" val="80883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B73D7-515F-4D1E-A029-1F78B3457DE0}"/>
              </a:ext>
            </a:extLst>
          </p:cNvPr>
          <p:cNvSpPr>
            <a:spLocks noGrp="1"/>
          </p:cNvSpPr>
          <p:nvPr>
            <p:ph type="title"/>
          </p:nvPr>
        </p:nvSpPr>
        <p:spPr/>
        <p:txBody>
          <a:bodyPr/>
          <a:lstStyle/>
          <a:p>
            <a:r>
              <a:rPr lang="en-US" b="1" dirty="0"/>
              <a:t>Building Healthy Communities</a:t>
            </a:r>
          </a:p>
        </p:txBody>
      </p:sp>
      <p:graphicFrame>
        <p:nvGraphicFramePr>
          <p:cNvPr id="6" name="Table 4">
            <a:extLst>
              <a:ext uri="{FF2B5EF4-FFF2-40B4-BE49-F238E27FC236}">
                <a16:creationId xmlns:a16="http://schemas.microsoft.com/office/drawing/2014/main" id="{D6489CEC-58E5-45A4-9CC3-49A644923B55}"/>
              </a:ext>
            </a:extLst>
          </p:cNvPr>
          <p:cNvGraphicFramePr>
            <a:graphicFrameLocks/>
          </p:cNvGraphicFramePr>
          <p:nvPr>
            <p:extLst>
              <p:ext uri="{D42A27DB-BD31-4B8C-83A1-F6EECF244321}">
                <p14:modId xmlns:p14="http://schemas.microsoft.com/office/powerpoint/2010/main" val="917924844"/>
              </p:ext>
            </p:extLst>
          </p:nvPr>
        </p:nvGraphicFramePr>
        <p:xfrm>
          <a:off x="928668" y="1934629"/>
          <a:ext cx="10515600" cy="3388360"/>
        </p:xfrm>
        <a:graphic>
          <a:graphicData uri="http://schemas.openxmlformats.org/drawingml/2006/table">
            <a:tbl>
              <a:tblPr firstRow="1" bandRow="1">
                <a:tableStyleId>{1FECB4D8-DB02-4DC6-A0A2-4F2EBAE1DC90}</a:tableStyleId>
              </a:tblPr>
              <a:tblGrid>
                <a:gridCol w="2255403">
                  <a:extLst>
                    <a:ext uri="{9D8B030D-6E8A-4147-A177-3AD203B41FA5}">
                      <a16:colId xmlns:a16="http://schemas.microsoft.com/office/drawing/2014/main" val="1838010748"/>
                    </a:ext>
                  </a:extLst>
                </a:gridCol>
                <a:gridCol w="8260197">
                  <a:extLst>
                    <a:ext uri="{9D8B030D-6E8A-4147-A177-3AD203B41FA5}">
                      <a16:colId xmlns:a16="http://schemas.microsoft.com/office/drawing/2014/main" val="4256885190"/>
                    </a:ext>
                  </a:extLst>
                </a:gridCol>
              </a:tblGrid>
              <a:tr h="370840">
                <a:tc>
                  <a:txBody>
                    <a:bodyPr/>
                    <a:lstStyle/>
                    <a:p>
                      <a:pPr algn="ctr"/>
                      <a:r>
                        <a:rPr lang="en-US" sz="1800" dirty="0">
                          <a:solidFill>
                            <a:schemeClr val="tx1"/>
                          </a:solidFill>
                          <a:latin typeface="Arial" panose="020B0604020202020204" pitchFamily="34" charset="0"/>
                          <a:cs typeface="Arial" panose="020B0604020202020204" pitchFamily="34" charset="0"/>
                        </a:rPr>
                        <a:t>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Arial" panose="020B0604020202020204" pitchFamily="34" charset="0"/>
                          <a:cs typeface="Arial" panose="020B0604020202020204" pitchFamily="34" charset="0"/>
                        </a:rPr>
                        <a:t>Evidence-based Strategies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48807"/>
                  </a:ext>
                </a:extLst>
              </a:tr>
              <a:tr h="370840">
                <a:tc>
                  <a:txBody>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rPr>
                        <a:t>Decrease Tobacco Use </a:t>
                      </a:r>
                      <a:endParaRPr lang="en-US" sz="2800" b="1"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Enact smoke-free space policies that include e-cigarettes</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Use point-of-sale and pricing approaches </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Conduct mass media campaigns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681403"/>
                  </a:ext>
                </a:extLst>
              </a:tr>
              <a:tr h="370840">
                <a:tc>
                  <a:txBody>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rPr>
                        <a:t>Decrease Physical Inactivity </a:t>
                      </a:r>
                      <a:endParaRPr lang="en-US" sz="2800" b="1"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Create or enhance access to places for physical activity</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Design communities and streets that support physical activity</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Develop and promote peer support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511172"/>
                  </a:ext>
                </a:extLst>
              </a:tr>
              <a:tr h="370840">
                <a:tc>
                  <a:txBody>
                    <a:bodyPr/>
                    <a:lstStyle/>
                    <a:p>
                      <a:pPr marL="0" marR="0">
                        <a:spcBef>
                          <a:spcPts val="0"/>
                        </a:spcBef>
                        <a:spcAft>
                          <a:spcPts val="0"/>
                        </a:spcAft>
                      </a:pPr>
                      <a:r>
                        <a:rPr lang="en-US" sz="1800" b="1" dirty="0">
                          <a:solidFill>
                            <a:schemeClr val="tx1"/>
                          </a:solidFill>
                          <a:effectLst/>
                          <a:latin typeface="Arial" panose="020B0604020202020204" pitchFamily="34" charset="0"/>
                          <a:ea typeface="Calibri" panose="020F0502020204030204" pitchFamily="34" charset="0"/>
                        </a:rPr>
                        <a:t>Decrease Particle Pollution Exposure</a:t>
                      </a:r>
                      <a:endParaRPr lang="en-US" sz="2800" b="1" dirty="0">
                        <a:solidFill>
                          <a:schemeClr val="tx1"/>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US" sz="1800" kern="1200" dirty="0">
                          <a:solidFill>
                            <a:schemeClr val="tx1"/>
                          </a:solidFill>
                          <a:effectLst/>
                          <a:latin typeface="Arial" panose="020B0604020202020204" pitchFamily="34" charset="0"/>
                          <a:ea typeface="+mn-ea"/>
                          <a:cs typeface="Arial" panose="020B0604020202020204" pitchFamily="34" charset="0"/>
                        </a:rPr>
                        <a:t>Raise awareness of the Air Quality Index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Reduce wildfire smoke exposure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Reduce traffic-related exposures like supporting idling policies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Support power plant-, factory-related policies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4187"/>
                  </a:ext>
                </a:extLst>
              </a:tr>
            </a:tbl>
          </a:graphicData>
        </a:graphic>
      </p:graphicFrame>
    </p:spTree>
    <p:extLst>
      <p:ext uri="{BB962C8B-B14F-4D97-AF65-F5344CB8AC3E}">
        <p14:creationId xmlns:p14="http://schemas.microsoft.com/office/powerpoint/2010/main" val="248747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B73D7-515F-4D1E-A029-1F78B3457DE0}"/>
              </a:ext>
            </a:extLst>
          </p:cNvPr>
          <p:cNvSpPr>
            <a:spLocks noGrp="1"/>
          </p:cNvSpPr>
          <p:nvPr>
            <p:ph type="title"/>
          </p:nvPr>
        </p:nvSpPr>
        <p:spPr/>
        <p:txBody>
          <a:bodyPr/>
          <a:lstStyle/>
          <a:p>
            <a:r>
              <a:rPr lang="en-US" b="1" dirty="0"/>
              <a:t>Optimizing Care</a:t>
            </a:r>
          </a:p>
        </p:txBody>
      </p:sp>
      <p:graphicFrame>
        <p:nvGraphicFramePr>
          <p:cNvPr id="7" name="Table 4">
            <a:extLst>
              <a:ext uri="{FF2B5EF4-FFF2-40B4-BE49-F238E27FC236}">
                <a16:creationId xmlns:a16="http://schemas.microsoft.com/office/drawing/2014/main" id="{584E7CFA-1FF8-493E-8FD9-584BD3535403}"/>
              </a:ext>
            </a:extLst>
          </p:cNvPr>
          <p:cNvGraphicFramePr>
            <a:graphicFrameLocks/>
          </p:cNvGraphicFramePr>
          <p:nvPr>
            <p:extLst>
              <p:ext uri="{D42A27DB-BD31-4B8C-83A1-F6EECF244321}">
                <p14:modId xmlns:p14="http://schemas.microsoft.com/office/powerpoint/2010/main" val="4185749581"/>
              </p:ext>
            </p:extLst>
          </p:nvPr>
        </p:nvGraphicFramePr>
        <p:xfrm>
          <a:off x="607260" y="1444329"/>
          <a:ext cx="10959429" cy="4350205"/>
        </p:xfrm>
        <a:graphic>
          <a:graphicData uri="http://schemas.openxmlformats.org/drawingml/2006/table">
            <a:tbl>
              <a:tblPr firstRow="1" bandRow="1">
                <a:tableStyleId>{1FECB4D8-DB02-4DC6-A0A2-4F2EBAE1DC90}</a:tableStyleId>
              </a:tblPr>
              <a:tblGrid>
                <a:gridCol w="3320282">
                  <a:extLst>
                    <a:ext uri="{9D8B030D-6E8A-4147-A177-3AD203B41FA5}">
                      <a16:colId xmlns:a16="http://schemas.microsoft.com/office/drawing/2014/main" val="1838010748"/>
                    </a:ext>
                  </a:extLst>
                </a:gridCol>
                <a:gridCol w="7639147">
                  <a:extLst>
                    <a:ext uri="{9D8B030D-6E8A-4147-A177-3AD203B41FA5}">
                      <a16:colId xmlns:a16="http://schemas.microsoft.com/office/drawing/2014/main" val="4256885190"/>
                    </a:ext>
                  </a:extLst>
                </a:gridCol>
              </a:tblGrid>
              <a:tr h="368883">
                <a:tc>
                  <a:txBody>
                    <a:bodyPr/>
                    <a:lstStyle/>
                    <a:p>
                      <a:pPr algn="ctr"/>
                      <a:r>
                        <a:rPr lang="en-US" dirty="0">
                          <a:solidFill>
                            <a:schemeClr val="tx1"/>
                          </a:solidFill>
                          <a:latin typeface="Arial" panose="020B0604020202020204" pitchFamily="34" charset="0"/>
                          <a:cs typeface="Arial" panose="020B0604020202020204" pitchFamily="34" charset="0"/>
                        </a:rPr>
                        <a:t>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Arial" panose="020B0604020202020204" pitchFamily="34" charset="0"/>
                          <a:cs typeface="Arial" panose="020B0604020202020204" pitchFamily="34" charset="0"/>
                        </a:rPr>
                        <a:t>Evidence-based Strategies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48807"/>
                  </a:ext>
                </a:extLst>
              </a:tr>
              <a:tr h="689482">
                <a:tc>
                  <a:txBody>
                    <a:bodyPr/>
                    <a:lstStyle/>
                    <a:p>
                      <a:pPr marL="0" marR="0">
                        <a:spcBef>
                          <a:spcPts val="1200"/>
                        </a:spcBef>
                        <a:spcAft>
                          <a:spcPts val="0"/>
                        </a:spcAft>
                      </a:pPr>
                      <a:r>
                        <a:rPr lang="en-US" sz="1800" b="1" dirty="0">
                          <a:effectLst/>
                          <a:latin typeface="Arial" panose="020B0604020202020204" pitchFamily="34" charset="0"/>
                          <a:ea typeface="Calibri" panose="020F0502020204030204" pitchFamily="34" charset="0"/>
                        </a:rPr>
                        <a:t>Improve Appropriate </a:t>
                      </a:r>
                      <a:r>
                        <a:rPr lang="en-US" sz="1800" b="1" u="sng" dirty="0">
                          <a:effectLst/>
                          <a:latin typeface="Arial" panose="020B0604020202020204" pitchFamily="34" charset="0"/>
                          <a:ea typeface="Calibri" panose="020F0502020204030204" pitchFamily="34" charset="0"/>
                        </a:rPr>
                        <a:t>A</a:t>
                      </a:r>
                      <a:r>
                        <a:rPr lang="en-US" sz="1800" b="1" dirty="0">
                          <a:effectLst/>
                          <a:latin typeface="Arial" panose="020B0604020202020204" pitchFamily="34" charset="0"/>
                          <a:ea typeface="Calibri" panose="020F0502020204030204" pitchFamily="34" charset="0"/>
                        </a:rPr>
                        <a:t>spirin or </a:t>
                      </a:r>
                      <a:r>
                        <a:rPr lang="en-US" sz="1800" b="1" u="sng" dirty="0">
                          <a:solidFill>
                            <a:schemeClr val="tx1"/>
                          </a:solidFill>
                          <a:effectLst/>
                          <a:latin typeface="Arial" panose="020B0604020202020204" pitchFamily="34" charset="0"/>
                          <a:ea typeface="Calibri" panose="020F0502020204030204" pitchFamily="34" charset="0"/>
                        </a:rPr>
                        <a:t>A</a:t>
                      </a:r>
                      <a:r>
                        <a:rPr lang="en-US" sz="1800" b="1" dirty="0">
                          <a:solidFill>
                            <a:schemeClr val="tx1"/>
                          </a:solidFill>
                          <a:effectLst/>
                          <a:latin typeface="Arial" panose="020B0604020202020204" pitchFamily="34" charset="0"/>
                          <a:ea typeface="Calibri" panose="020F0502020204030204" pitchFamily="34" charset="0"/>
                        </a:rPr>
                        <a:t>nticoagulant</a:t>
                      </a:r>
                      <a:r>
                        <a:rPr lang="en-US" sz="1800" b="1" dirty="0">
                          <a:effectLst/>
                          <a:latin typeface="Arial" panose="020B0604020202020204" pitchFamily="34" charset="0"/>
                          <a:ea typeface="Calibri" panose="020F0502020204030204" pitchFamily="34" charset="0"/>
                        </a:rPr>
                        <a:t> Use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Arial" panose="020B0604020202020204" pitchFamily="34" charset="0"/>
                        <a:buChar char="•"/>
                        <a:tabLst>
                          <a:tab pos="2286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Support use of standardized approaches, teams, technology, data, patient supports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681403"/>
                  </a:ext>
                </a:extLst>
              </a:tr>
              <a:tr h="806694">
                <a:tc>
                  <a:txBody>
                    <a:bodyPr/>
                    <a:lstStyle/>
                    <a:p>
                      <a:pPr marL="0" marR="0">
                        <a:spcBef>
                          <a:spcPts val="1200"/>
                        </a:spcBef>
                        <a:spcAft>
                          <a:spcPts val="0"/>
                        </a:spcAft>
                      </a:pPr>
                      <a:r>
                        <a:rPr lang="en-US" sz="1800" b="1" dirty="0">
                          <a:effectLst/>
                          <a:latin typeface="Arial" panose="020B0604020202020204" pitchFamily="34" charset="0"/>
                          <a:ea typeface="Calibri" panose="020F0502020204030204" pitchFamily="34" charset="0"/>
                        </a:rPr>
                        <a:t>Improve </a:t>
                      </a:r>
                      <a:r>
                        <a:rPr lang="en-US" sz="1800" b="1" u="sng" dirty="0">
                          <a:effectLst/>
                          <a:latin typeface="Arial" panose="020B0604020202020204" pitchFamily="34" charset="0"/>
                          <a:ea typeface="Calibri" panose="020F0502020204030204" pitchFamily="34" charset="0"/>
                        </a:rPr>
                        <a:t>B</a:t>
                      </a:r>
                      <a:r>
                        <a:rPr lang="en-US" sz="1800" b="1" dirty="0">
                          <a:effectLst/>
                          <a:latin typeface="Arial" panose="020B0604020202020204" pitchFamily="34" charset="0"/>
                          <a:ea typeface="Calibri" panose="020F0502020204030204" pitchFamily="34" charset="0"/>
                        </a:rPr>
                        <a:t>lood Pressure Control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Arial" panose="020B0604020202020204" pitchFamily="34" charset="0"/>
                        <a:buChar char="•"/>
                        <a:tabLst>
                          <a:tab pos="2286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Support use of standardized approaches, teams, technology, data, patient supports including DPP, SMBP, HIPS (strategies in the HCCP)</a:t>
                      </a:r>
                    </a:p>
                    <a:p>
                      <a:pPr marL="342900" marR="0" lvl="0" indent="-342900">
                        <a:spcBef>
                          <a:spcPts val="0"/>
                        </a:spcBef>
                        <a:spcAft>
                          <a:spcPts val="0"/>
                        </a:spcAft>
                        <a:buFont typeface="Arial" panose="020B0604020202020204" pitchFamily="34" charset="0"/>
                        <a:buChar char="•"/>
                        <a:tabLst>
                          <a:tab pos="2286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Improve coverage for antihypertensives, SMBP devices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511172"/>
                  </a:ext>
                </a:extLst>
              </a:tr>
              <a:tr h="806694">
                <a:tc>
                  <a:txBody>
                    <a:bodyPr/>
                    <a:lstStyle/>
                    <a:p>
                      <a:pPr marL="0" marR="0">
                        <a:spcBef>
                          <a:spcPts val="1200"/>
                        </a:spcBef>
                        <a:spcAft>
                          <a:spcPts val="0"/>
                        </a:spcAft>
                      </a:pPr>
                      <a:r>
                        <a:rPr lang="en-US" sz="1800" b="1" dirty="0">
                          <a:effectLst/>
                          <a:latin typeface="Arial" panose="020B0604020202020204" pitchFamily="34" charset="0"/>
                          <a:ea typeface="Calibri" panose="020F0502020204030204" pitchFamily="34" charset="0"/>
                        </a:rPr>
                        <a:t>Improve </a:t>
                      </a:r>
                      <a:r>
                        <a:rPr lang="en-US" sz="1800" b="1" u="sng" dirty="0">
                          <a:effectLst/>
                          <a:latin typeface="Arial" panose="020B0604020202020204" pitchFamily="34" charset="0"/>
                          <a:ea typeface="Calibri" panose="020F0502020204030204" pitchFamily="34" charset="0"/>
                        </a:rPr>
                        <a:t>C</a:t>
                      </a:r>
                      <a:r>
                        <a:rPr lang="en-US" sz="1800" b="1" dirty="0">
                          <a:effectLst/>
                          <a:latin typeface="Arial" panose="020B0604020202020204" pitchFamily="34" charset="0"/>
                          <a:ea typeface="Calibri" panose="020F0502020204030204" pitchFamily="34" charset="0"/>
                        </a:rPr>
                        <a:t>holesterol Management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Arial" panose="020B0604020202020204" pitchFamily="34" charset="0"/>
                        <a:buChar char="•"/>
                        <a:tabLst>
                          <a:tab pos="2286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Support use of standardized approaches, teams, technology, data, patient supports including DPP, HIPS (strategies in the CMCP)</a:t>
                      </a:r>
                    </a:p>
                    <a:p>
                      <a:pPr marL="342900" marR="0" lvl="0" indent="-342900">
                        <a:spcBef>
                          <a:spcPts val="0"/>
                        </a:spcBef>
                        <a:spcAft>
                          <a:spcPts val="0"/>
                        </a:spcAft>
                        <a:buFont typeface="Arial" panose="020B0604020202020204" pitchFamily="34" charset="0"/>
                        <a:buChar char="•"/>
                        <a:tabLst>
                          <a:tab pos="2286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Improve coverage for lipid-lowering agents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4187"/>
                  </a:ext>
                </a:extLst>
              </a:tr>
              <a:tr h="806694">
                <a:tc>
                  <a:txBody>
                    <a:bodyPr/>
                    <a:lstStyle/>
                    <a:p>
                      <a:pPr marL="0" marR="0">
                        <a:spcBef>
                          <a:spcPts val="1200"/>
                        </a:spcBef>
                        <a:spcAft>
                          <a:spcPts val="0"/>
                        </a:spcAft>
                      </a:pPr>
                      <a:r>
                        <a:rPr lang="en-US" sz="1800" b="1" dirty="0">
                          <a:effectLst/>
                          <a:latin typeface="Arial" panose="020B0604020202020204" pitchFamily="34" charset="0"/>
                          <a:ea typeface="Calibri" panose="020F0502020204030204" pitchFamily="34" charset="0"/>
                        </a:rPr>
                        <a:t>Improve </a:t>
                      </a:r>
                      <a:r>
                        <a:rPr lang="en-US" sz="1800" b="1" u="sng" dirty="0">
                          <a:effectLst/>
                          <a:latin typeface="Arial" panose="020B0604020202020204" pitchFamily="34" charset="0"/>
                          <a:ea typeface="Calibri" panose="020F0502020204030204" pitchFamily="34" charset="0"/>
                        </a:rPr>
                        <a:t>S</a:t>
                      </a:r>
                      <a:r>
                        <a:rPr lang="en-US" sz="1800" b="1" dirty="0">
                          <a:effectLst/>
                          <a:latin typeface="Arial" panose="020B0604020202020204" pitchFamily="34" charset="0"/>
                          <a:ea typeface="Calibri" panose="020F0502020204030204" pitchFamily="34" charset="0"/>
                        </a:rPr>
                        <a:t>moking Cessation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Arial" panose="020B0604020202020204" pitchFamily="34" charset="0"/>
                        <a:buChar char="•"/>
                        <a:tabLst>
                          <a:tab pos="2286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Support use of standardized approaches, teams, technology, data, patient supports, including HIPS (strategies in the TCCP)</a:t>
                      </a:r>
                    </a:p>
                    <a:p>
                      <a:pPr marL="342900" marR="0" lvl="0" indent="-342900">
                        <a:spcBef>
                          <a:spcPts val="0"/>
                        </a:spcBef>
                        <a:spcAft>
                          <a:spcPts val="0"/>
                        </a:spcAft>
                        <a:buFont typeface="Arial" panose="020B0604020202020204" pitchFamily="34" charset="0"/>
                        <a:buChar char="•"/>
                        <a:tabLst>
                          <a:tab pos="2286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Improve barrier-free coverage for tobacco cessation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0723227"/>
                  </a:ext>
                </a:extLst>
              </a:tr>
              <a:tr h="806694">
                <a:tc>
                  <a:txBody>
                    <a:bodyPr/>
                    <a:lstStyle/>
                    <a:p>
                      <a:pPr marL="0" marR="0">
                        <a:spcBef>
                          <a:spcPts val="1200"/>
                        </a:spcBef>
                        <a:spcAft>
                          <a:spcPts val="0"/>
                        </a:spcAft>
                      </a:pPr>
                      <a:r>
                        <a:rPr lang="en-US" sz="1800" b="1" dirty="0">
                          <a:effectLst/>
                          <a:latin typeface="Arial" panose="020B0604020202020204" pitchFamily="34" charset="0"/>
                          <a:ea typeface="Calibri" panose="020F0502020204030204" pitchFamily="34" charset="0"/>
                        </a:rPr>
                        <a:t>Increase Use of Cardiac Rehabilitation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Arial" panose="020B0604020202020204" pitchFamily="34" charset="0"/>
                        <a:buChar char="•"/>
                        <a:tabLst>
                          <a:tab pos="2286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Support use of automatic referral, care coordination, hybrid CR, program redesign (strategies in the CRCP)</a:t>
                      </a:r>
                    </a:p>
                    <a:p>
                      <a:pPr marL="342900" marR="0" lvl="0" indent="-342900">
                        <a:spcBef>
                          <a:spcPts val="0"/>
                        </a:spcBef>
                        <a:spcAft>
                          <a:spcPts val="0"/>
                        </a:spcAft>
                        <a:buFont typeface="Arial" panose="020B0604020202020204" pitchFamily="34" charset="0"/>
                        <a:buChar char="•"/>
                        <a:tabLst>
                          <a:tab pos="2286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Improve coverage for cardiac rehabilitation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041577"/>
                  </a:ext>
                </a:extLst>
              </a:tr>
            </a:tbl>
          </a:graphicData>
        </a:graphic>
      </p:graphicFrame>
      <p:sp>
        <p:nvSpPr>
          <p:cNvPr id="5" name="TextBox 1">
            <a:extLst>
              <a:ext uri="{FF2B5EF4-FFF2-40B4-BE49-F238E27FC236}">
                <a16:creationId xmlns:a16="http://schemas.microsoft.com/office/drawing/2014/main" id="{6D07DEBE-5778-498B-886E-564E0465886B}"/>
              </a:ext>
            </a:extLst>
          </p:cNvPr>
          <p:cNvSpPr txBox="1"/>
          <p:nvPr/>
        </p:nvSpPr>
        <p:spPr>
          <a:xfrm>
            <a:off x="5033913" y="6156933"/>
            <a:ext cx="694127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DPP = Diabetes Prevention Program, SMBP = self-measured blood pressure monitoring; HIPS = hiding in plain sight; HCCP = Hypertension Control Change Package; CMCP = Cholesterol Management Change Package; TCCP = Tobacco Cessation Change Package; CRCP = Cardiac Rehabilitation Change Package </a:t>
            </a:r>
          </a:p>
        </p:txBody>
      </p:sp>
    </p:spTree>
    <p:extLst>
      <p:ext uri="{BB962C8B-B14F-4D97-AF65-F5344CB8AC3E}">
        <p14:creationId xmlns:p14="http://schemas.microsoft.com/office/powerpoint/2010/main" val="768643997"/>
      </p:ext>
    </p:extLst>
  </p:cSld>
  <p:clrMapOvr>
    <a:masterClrMapping/>
  </p:clrMapOvr>
</p:sld>
</file>

<file path=ppt/theme/theme1.xml><?xml version="1.0" encoding="utf-8"?>
<a:theme xmlns:a="http://schemas.openxmlformats.org/drawingml/2006/main" name="1_Theme2">
  <a:themeElements>
    <a:clrScheme name="Custom 4">
      <a:dk1>
        <a:srgbClr val="000000"/>
      </a:dk1>
      <a:lt1>
        <a:srgbClr val="FFFFFF"/>
      </a:lt1>
      <a:dk2>
        <a:srgbClr val="44546A"/>
      </a:dk2>
      <a:lt2>
        <a:srgbClr val="E7E6E6"/>
      </a:lt2>
      <a:accent1>
        <a:srgbClr val="990033"/>
      </a:accent1>
      <a:accent2>
        <a:srgbClr val="660066"/>
      </a:accent2>
      <a:accent3>
        <a:srgbClr val="A5A5A5"/>
      </a:accent3>
      <a:accent4>
        <a:srgbClr val="FFC000"/>
      </a:accent4>
      <a:accent5>
        <a:srgbClr val="023160"/>
      </a:accent5>
      <a:accent6>
        <a:srgbClr val="FFFFF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A01681A5-812C-4F65-8516-C6233BB0A71A}" vid="{98ABB830-C5AF-450F-B331-D3F1C24F2447}"/>
    </a:ext>
  </a:extLst>
</a:theme>
</file>

<file path=ppt/theme/theme2.xml><?xml version="1.0" encoding="utf-8"?>
<a:theme xmlns:a="http://schemas.openxmlformats.org/drawingml/2006/main" name="2_Theme2">
  <a:themeElements>
    <a:clrScheme name="Custom 4">
      <a:dk1>
        <a:srgbClr val="000000"/>
      </a:dk1>
      <a:lt1>
        <a:srgbClr val="FFFFFF"/>
      </a:lt1>
      <a:dk2>
        <a:srgbClr val="44546A"/>
      </a:dk2>
      <a:lt2>
        <a:srgbClr val="E7E6E6"/>
      </a:lt2>
      <a:accent1>
        <a:srgbClr val="990033"/>
      </a:accent1>
      <a:accent2>
        <a:srgbClr val="660066"/>
      </a:accent2>
      <a:accent3>
        <a:srgbClr val="A5A5A5"/>
      </a:accent3>
      <a:accent4>
        <a:srgbClr val="FFC000"/>
      </a:accent4>
      <a:accent5>
        <a:srgbClr val="023160"/>
      </a:accent5>
      <a:accent6>
        <a:srgbClr val="FFFFF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A01681A5-812C-4F65-8516-C6233BB0A71A}" vid="{98ABB830-C5AF-450F-B331-D3F1C24F24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10568</TotalTime>
  <Words>4098</Words>
  <Application>Microsoft Office PowerPoint</Application>
  <PresentationFormat>Widescreen</PresentationFormat>
  <Paragraphs>315</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HelveticaNeue</vt:lpstr>
      <vt:lpstr>Lato</vt:lpstr>
      <vt:lpstr>Segoe UI</vt:lpstr>
      <vt:lpstr>Wingdings</vt:lpstr>
      <vt:lpstr>1_Theme2</vt:lpstr>
      <vt:lpstr>2_Theme2</vt:lpstr>
      <vt:lpstr>Preventing 1 Million Heart Attacks and Strokes by 2027 </vt:lpstr>
      <vt:lpstr>Heart Disease and Stroke Burden</vt:lpstr>
      <vt:lpstr>Heart Disease and Stroke Mortality Trends 1950-2015</vt:lpstr>
      <vt:lpstr>Missed Opportunities for Better Cardiovascular Health</vt:lpstr>
      <vt:lpstr>Million Hearts® 2027</vt:lpstr>
      <vt:lpstr>Million Hearts® 2027  Aim: Prevent 1 Million Heart Attacks and Strokes in 5 Years</vt:lpstr>
      <vt:lpstr>Million Hearts® 2027 Priorities</vt:lpstr>
      <vt:lpstr>Building Healthy Communities</vt:lpstr>
      <vt:lpstr>Optimizing Care</vt:lpstr>
      <vt:lpstr>Focusing on Health Equity</vt:lpstr>
      <vt:lpstr>Pregnant and Postpartum Women  with Hypertension</vt:lpstr>
      <vt:lpstr>Focusing On Health Equity –  Pregnant and Postpartum Women with Hypertension</vt:lpstr>
      <vt:lpstr>People from Racial and Ethnic  Minority Groups</vt:lpstr>
      <vt:lpstr>Focusing On Health Equity –  People from Racial and Ethnic Minority Groups</vt:lpstr>
      <vt:lpstr>People with Behavioral Health Issues Who Use Tobacco</vt:lpstr>
      <vt:lpstr>Focusing On Health Equity –  People with Behavioral Health Issues Who Use Tobacco</vt:lpstr>
      <vt:lpstr>People with Lower Incomes</vt:lpstr>
      <vt:lpstr>Focusing On Health Equity –  People with Lower Incomes</vt:lpstr>
      <vt:lpstr>People who Live in Rural Areas and Other ‘Access Deserts’</vt:lpstr>
      <vt:lpstr>Focusing On Health Equity –  People who Live in Rural Areas and Other ‘Access Deserts’</vt:lpstr>
      <vt:lpstr>Million Hearts®   Resources and Tools</vt:lpstr>
      <vt:lpstr>Our Commitment</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Million Hearts® 2027  Preventing -- 1 Million Heart Attacks and Strokes by 2027 </dc:title>
  <dc:subject>Million Hearts 2027</dc:subject>
  <dc:creator>Million Hearts Initiative, Centers for Disease Control and Prevention</dc:creator>
  <cp:keywords>Million Hearts® 2027, Centers for Disease Control and Prevention, Million Hearts®, CDC, HHS, heart attack, stroke, cardiac rehabilitation, chd, cvd, smbp, blood pressure, hypertension control, emergency care, health equity, building healthy communities, optimizing care</cp:keywords>
  <cp:lastModifiedBy>John Mohr</cp:lastModifiedBy>
  <cp:revision>335</cp:revision>
  <dcterms:created xsi:type="dcterms:W3CDTF">2021-09-20T13:12:04Z</dcterms:created>
  <dcterms:modified xsi:type="dcterms:W3CDTF">2022-03-11T18:33:18Z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pyright status ">
    <vt:lpwstr>Public Domain</vt:lpwstr>
  </property>
  <property fmtid="{D5CDD505-2E9C-101B-9397-08002B2CF9AE}" pid="4" name="Section 508 Compliance">
    <vt:lpwstr>Palladian Partners</vt:lpwstr>
  </property>
</Properties>
</file>